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97" r:id="rId3"/>
    <p:sldId id="307" r:id="rId4"/>
    <p:sldId id="308" r:id="rId5"/>
    <p:sldId id="321" r:id="rId6"/>
    <p:sldId id="304"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2" autoAdjust="0"/>
    <p:restoredTop sz="94670"/>
  </p:normalViewPr>
  <p:slideViewPr>
    <p:cSldViewPr>
      <p:cViewPr varScale="1">
        <p:scale>
          <a:sx n="130" d="100"/>
          <a:sy n="130" d="100"/>
        </p:scale>
        <p:origin x="68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32062-5E7A-1443-8D61-7B77728D1F69}"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9D17D5B5-015E-054F-AF96-64FC2C14770E}">
      <dgm:prSet/>
      <dgm:spPr/>
      <dgm:t>
        <a:bodyPr/>
        <a:lstStyle/>
        <a:p>
          <a:pPr rtl="0"/>
          <a:r>
            <a:rPr lang="en-US" dirty="0" smtClean="0"/>
            <a:t>Several tools are available in Excel to evaluate </a:t>
          </a:r>
          <a:r>
            <a:rPr lang="en-US" dirty="0" err="1" smtClean="0"/>
            <a:t>univariate</a:t>
          </a:r>
          <a:r>
            <a:rPr lang="en-US" dirty="0" smtClean="0"/>
            <a:t> normality</a:t>
          </a:r>
          <a:endParaRPr lang="en-US" dirty="0"/>
        </a:p>
      </dgm:t>
    </dgm:pt>
    <dgm:pt modelId="{23EDF8BF-A714-6F4F-B0D2-BA8DD23D46BC}" type="parTrans" cxnId="{1B608664-FE97-EB47-956B-441B5725AE06}">
      <dgm:prSet/>
      <dgm:spPr/>
      <dgm:t>
        <a:bodyPr/>
        <a:lstStyle/>
        <a:p>
          <a:endParaRPr lang="en-US"/>
        </a:p>
      </dgm:t>
    </dgm:pt>
    <dgm:pt modelId="{B966D212-355C-1642-AFC0-F8ACA381CA22}" type="sibTrans" cxnId="{1B608664-FE97-EB47-956B-441B5725AE06}">
      <dgm:prSet/>
      <dgm:spPr/>
      <dgm:t>
        <a:bodyPr/>
        <a:lstStyle/>
        <a:p>
          <a:endParaRPr lang="en-US"/>
        </a:p>
      </dgm:t>
    </dgm:pt>
    <dgm:pt modelId="{32802894-6A55-7849-A50C-A7C1B7D00144}">
      <dgm:prSet/>
      <dgm:spPr/>
      <dgm:t>
        <a:bodyPr/>
        <a:lstStyle/>
        <a:p>
          <a:pPr rtl="0"/>
          <a:r>
            <a:rPr lang="en-US" smtClean="0"/>
            <a:t>Create a histogram to observe the shape of the distribution and to conduct a preliminary evaluation of normality</a:t>
          </a:r>
          <a:endParaRPr lang="en-US"/>
        </a:p>
      </dgm:t>
    </dgm:pt>
    <dgm:pt modelId="{A2A31766-7709-FD40-AA70-AA2A85D21340}" type="parTrans" cxnId="{B78F12A3-AA37-6149-9C38-71A5024181F3}">
      <dgm:prSet/>
      <dgm:spPr/>
      <dgm:t>
        <a:bodyPr/>
        <a:lstStyle/>
        <a:p>
          <a:endParaRPr lang="en-US"/>
        </a:p>
      </dgm:t>
    </dgm:pt>
    <dgm:pt modelId="{475F1FB3-5DEA-C94D-B9EA-F01F6E473E9E}" type="sibTrans" cxnId="{B78F12A3-AA37-6149-9C38-71A5024181F3}">
      <dgm:prSet/>
      <dgm:spPr/>
      <dgm:t>
        <a:bodyPr/>
        <a:lstStyle/>
        <a:p>
          <a:endParaRPr lang="en-US"/>
        </a:p>
      </dgm:t>
    </dgm:pt>
    <dgm:pt modelId="{D42B026D-6FA3-2E46-A5E8-F578298AB93A}">
      <dgm:prSet/>
      <dgm:spPr/>
      <dgm:t>
        <a:bodyPr/>
        <a:lstStyle/>
        <a:p>
          <a:pPr rtl="0"/>
          <a:r>
            <a:rPr lang="en-US" dirty="0" smtClean="0"/>
            <a:t>Calculate standard coefficients of </a:t>
          </a:r>
          <a:r>
            <a:rPr lang="en-US" dirty="0" err="1" smtClean="0"/>
            <a:t>skewness</a:t>
          </a:r>
          <a:r>
            <a:rPr lang="en-US" dirty="0" smtClean="0"/>
            <a:t> and kurtosis to determine if the shape of the distribution differs from that of a normal distribution</a:t>
          </a:r>
          <a:endParaRPr lang="en-US" dirty="0"/>
        </a:p>
      </dgm:t>
    </dgm:pt>
    <dgm:pt modelId="{5C937617-2ECC-0243-846A-A4F6266C2F60}" type="parTrans" cxnId="{1D6D9B3E-AA9B-994B-9B26-C88F9C8BC2A2}">
      <dgm:prSet/>
      <dgm:spPr/>
      <dgm:t>
        <a:bodyPr/>
        <a:lstStyle/>
        <a:p>
          <a:endParaRPr lang="en-US"/>
        </a:p>
      </dgm:t>
    </dgm:pt>
    <dgm:pt modelId="{A34D621F-AACE-DA4C-B22D-A904A8BF559E}" type="sibTrans" cxnId="{1D6D9B3E-AA9B-994B-9B26-C88F9C8BC2A2}">
      <dgm:prSet/>
      <dgm:spPr/>
      <dgm:t>
        <a:bodyPr/>
        <a:lstStyle/>
        <a:p>
          <a:endParaRPr lang="en-US"/>
        </a:p>
      </dgm:t>
    </dgm:pt>
    <dgm:pt modelId="{4318E887-CA91-2945-9DB6-88659F99E10C}">
      <dgm:prSet/>
      <dgm:spPr/>
      <dgm:t>
        <a:bodyPr/>
        <a:lstStyle/>
        <a:p>
          <a:pPr rtl="0"/>
          <a:r>
            <a:rPr lang="en-US" dirty="0" smtClean="0"/>
            <a:t>Calculating the presence of extreme outliers</a:t>
          </a:r>
          <a:endParaRPr lang="en-US" dirty="0"/>
        </a:p>
      </dgm:t>
    </dgm:pt>
    <dgm:pt modelId="{43C451E7-AC51-F946-BF7B-69E22E81E72A}" type="parTrans" cxnId="{9B2D312C-3DE3-2046-A41C-9FFDF02F2D3F}">
      <dgm:prSet/>
      <dgm:spPr/>
      <dgm:t>
        <a:bodyPr/>
        <a:lstStyle/>
        <a:p>
          <a:endParaRPr lang="en-US"/>
        </a:p>
      </dgm:t>
    </dgm:pt>
    <dgm:pt modelId="{15BDA2F4-7DA2-0A45-8A55-FF9CCE718186}" type="sibTrans" cxnId="{9B2D312C-3DE3-2046-A41C-9FFDF02F2D3F}">
      <dgm:prSet/>
      <dgm:spPr/>
      <dgm:t>
        <a:bodyPr/>
        <a:lstStyle/>
        <a:p>
          <a:endParaRPr lang="en-US"/>
        </a:p>
      </dgm:t>
    </dgm:pt>
    <dgm:pt modelId="{71D86F41-6F80-9F4A-98B1-56F5465241E0}">
      <dgm:prSet/>
      <dgm:spPr/>
      <dgm:t>
        <a:bodyPr/>
        <a:lstStyle/>
        <a:p>
          <a:pPr rtl="0"/>
          <a:r>
            <a:rPr lang="en-US" dirty="0" smtClean="0"/>
            <a:t>Use the Kolmogorov-Smirnov test to determine if the data come from a population with a normal distribution</a:t>
          </a:r>
          <a:endParaRPr lang="en-US" dirty="0"/>
        </a:p>
      </dgm:t>
    </dgm:pt>
    <dgm:pt modelId="{9B44B034-B5A9-BD45-B194-9DC021DBF3A1}" type="parTrans" cxnId="{32D5D886-0B8F-7F41-ACB0-7E456ED454BE}">
      <dgm:prSet/>
      <dgm:spPr/>
      <dgm:t>
        <a:bodyPr/>
        <a:lstStyle/>
        <a:p>
          <a:endParaRPr lang="en-US"/>
        </a:p>
      </dgm:t>
    </dgm:pt>
    <dgm:pt modelId="{078D9C9B-6D59-024D-85ED-2C5F4D128CFA}" type="sibTrans" cxnId="{32D5D886-0B8F-7F41-ACB0-7E456ED454BE}">
      <dgm:prSet/>
      <dgm:spPr/>
      <dgm:t>
        <a:bodyPr/>
        <a:lstStyle/>
        <a:p>
          <a:endParaRPr lang="en-US"/>
        </a:p>
      </dgm:t>
    </dgm:pt>
    <dgm:pt modelId="{39447DF5-6131-474F-8A10-326E9DD48177}" type="pres">
      <dgm:prSet presAssocID="{0F732062-5E7A-1443-8D61-7B77728D1F69}" presName="Name0" presStyleCnt="0">
        <dgm:presLayoutVars>
          <dgm:chPref val="1"/>
          <dgm:dir/>
          <dgm:animOne val="branch"/>
          <dgm:animLvl val="lvl"/>
          <dgm:resizeHandles/>
        </dgm:presLayoutVars>
      </dgm:prSet>
      <dgm:spPr/>
      <dgm:t>
        <a:bodyPr/>
        <a:lstStyle/>
        <a:p>
          <a:endParaRPr lang="en-US"/>
        </a:p>
      </dgm:t>
    </dgm:pt>
    <dgm:pt modelId="{9D821A06-11A8-574A-A0BD-FD02201C57CE}" type="pres">
      <dgm:prSet presAssocID="{9D17D5B5-015E-054F-AF96-64FC2C14770E}" presName="vertOne" presStyleCnt="0"/>
      <dgm:spPr/>
    </dgm:pt>
    <dgm:pt modelId="{21448F4E-C0F5-E248-8EA1-42AF86C1DB60}" type="pres">
      <dgm:prSet presAssocID="{9D17D5B5-015E-054F-AF96-64FC2C14770E}" presName="txOne" presStyleLbl="node0" presStyleIdx="0" presStyleCnt="1" custScaleY="32276">
        <dgm:presLayoutVars>
          <dgm:chPref val="3"/>
        </dgm:presLayoutVars>
      </dgm:prSet>
      <dgm:spPr/>
      <dgm:t>
        <a:bodyPr/>
        <a:lstStyle/>
        <a:p>
          <a:endParaRPr lang="en-US"/>
        </a:p>
      </dgm:t>
    </dgm:pt>
    <dgm:pt modelId="{C1C929F8-DECA-3341-ADA6-CACB6A0B4ECF}" type="pres">
      <dgm:prSet presAssocID="{9D17D5B5-015E-054F-AF96-64FC2C14770E}" presName="parTransOne" presStyleCnt="0"/>
      <dgm:spPr/>
    </dgm:pt>
    <dgm:pt modelId="{9BEF310E-C165-A545-9C46-709A13D56DCB}" type="pres">
      <dgm:prSet presAssocID="{9D17D5B5-015E-054F-AF96-64FC2C14770E}" presName="horzOne" presStyleCnt="0"/>
      <dgm:spPr/>
    </dgm:pt>
    <dgm:pt modelId="{FFD3334C-833B-2B4B-8C4D-5E0E0DDA326D}" type="pres">
      <dgm:prSet presAssocID="{32802894-6A55-7849-A50C-A7C1B7D00144}" presName="vertTwo" presStyleCnt="0"/>
      <dgm:spPr/>
    </dgm:pt>
    <dgm:pt modelId="{A596AE22-D1DA-3240-9F7A-3C1B6F825271}" type="pres">
      <dgm:prSet presAssocID="{32802894-6A55-7849-A50C-A7C1B7D00144}" presName="txTwo" presStyleLbl="node2" presStyleIdx="0" presStyleCnt="4">
        <dgm:presLayoutVars>
          <dgm:chPref val="3"/>
        </dgm:presLayoutVars>
      </dgm:prSet>
      <dgm:spPr/>
      <dgm:t>
        <a:bodyPr/>
        <a:lstStyle/>
        <a:p>
          <a:endParaRPr lang="en-US"/>
        </a:p>
      </dgm:t>
    </dgm:pt>
    <dgm:pt modelId="{8C0C21AA-B096-D746-8EC3-D41D919970EE}" type="pres">
      <dgm:prSet presAssocID="{32802894-6A55-7849-A50C-A7C1B7D00144}" presName="horzTwo" presStyleCnt="0"/>
      <dgm:spPr/>
    </dgm:pt>
    <dgm:pt modelId="{2564E768-9B57-D24F-8AFD-25EDF135681A}" type="pres">
      <dgm:prSet presAssocID="{475F1FB3-5DEA-C94D-B9EA-F01F6E473E9E}" presName="sibSpaceTwo" presStyleCnt="0"/>
      <dgm:spPr/>
    </dgm:pt>
    <dgm:pt modelId="{B1F95C04-8390-6542-96D2-19E81353CC92}" type="pres">
      <dgm:prSet presAssocID="{D42B026D-6FA3-2E46-A5E8-F578298AB93A}" presName="vertTwo" presStyleCnt="0"/>
      <dgm:spPr/>
    </dgm:pt>
    <dgm:pt modelId="{92A574F6-993F-4242-B535-269627C14146}" type="pres">
      <dgm:prSet presAssocID="{D42B026D-6FA3-2E46-A5E8-F578298AB93A}" presName="txTwo" presStyleLbl="node2" presStyleIdx="1" presStyleCnt="4">
        <dgm:presLayoutVars>
          <dgm:chPref val="3"/>
        </dgm:presLayoutVars>
      </dgm:prSet>
      <dgm:spPr/>
      <dgm:t>
        <a:bodyPr/>
        <a:lstStyle/>
        <a:p>
          <a:endParaRPr lang="en-US"/>
        </a:p>
      </dgm:t>
    </dgm:pt>
    <dgm:pt modelId="{BA0AD581-1C83-8C43-A7D5-EF4919680B50}" type="pres">
      <dgm:prSet presAssocID="{D42B026D-6FA3-2E46-A5E8-F578298AB93A}" presName="horzTwo" presStyleCnt="0"/>
      <dgm:spPr/>
    </dgm:pt>
    <dgm:pt modelId="{5290BDD9-9970-D848-A790-B4BED6351576}" type="pres">
      <dgm:prSet presAssocID="{A34D621F-AACE-DA4C-B22D-A904A8BF559E}" presName="sibSpaceTwo" presStyleCnt="0"/>
      <dgm:spPr/>
    </dgm:pt>
    <dgm:pt modelId="{334B7D41-CFAB-2B40-BB57-2D6F38D5DF1D}" type="pres">
      <dgm:prSet presAssocID="{4318E887-CA91-2945-9DB6-88659F99E10C}" presName="vertTwo" presStyleCnt="0"/>
      <dgm:spPr/>
    </dgm:pt>
    <dgm:pt modelId="{44CCB57A-5977-3842-9B86-3ACB64A98A18}" type="pres">
      <dgm:prSet presAssocID="{4318E887-CA91-2945-9DB6-88659F99E10C}" presName="txTwo" presStyleLbl="node2" presStyleIdx="2" presStyleCnt="4">
        <dgm:presLayoutVars>
          <dgm:chPref val="3"/>
        </dgm:presLayoutVars>
      </dgm:prSet>
      <dgm:spPr/>
      <dgm:t>
        <a:bodyPr/>
        <a:lstStyle/>
        <a:p>
          <a:endParaRPr lang="en-US"/>
        </a:p>
      </dgm:t>
    </dgm:pt>
    <dgm:pt modelId="{94699DD2-F80F-3143-9C68-94AC0944CE5B}" type="pres">
      <dgm:prSet presAssocID="{4318E887-CA91-2945-9DB6-88659F99E10C}" presName="horzTwo" presStyleCnt="0"/>
      <dgm:spPr/>
    </dgm:pt>
    <dgm:pt modelId="{61AEA270-450B-FE40-ADF3-956313FFAC01}" type="pres">
      <dgm:prSet presAssocID="{15BDA2F4-7DA2-0A45-8A55-FF9CCE718186}" presName="sibSpaceTwo" presStyleCnt="0"/>
      <dgm:spPr/>
    </dgm:pt>
    <dgm:pt modelId="{267F5C54-6BD6-3843-A7B6-2F0BD616A406}" type="pres">
      <dgm:prSet presAssocID="{71D86F41-6F80-9F4A-98B1-56F5465241E0}" presName="vertTwo" presStyleCnt="0"/>
      <dgm:spPr/>
    </dgm:pt>
    <dgm:pt modelId="{225B38B0-56BE-0B49-A035-91282D7AC0FF}" type="pres">
      <dgm:prSet presAssocID="{71D86F41-6F80-9F4A-98B1-56F5465241E0}" presName="txTwo" presStyleLbl="node2" presStyleIdx="3" presStyleCnt="4">
        <dgm:presLayoutVars>
          <dgm:chPref val="3"/>
        </dgm:presLayoutVars>
      </dgm:prSet>
      <dgm:spPr/>
      <dgm:t>
        <a:bodyPr/>
        <a:lstStyle/>
        <a:p>
          <a:endParaRPr lang="en-US"/>
        </a:p>
      </dgm:t>
    </dgm:pt>
    <dgm:pt modelId="{2440378A-2898-5449-9AEA-1E65986FF7A0}" type="pres">
      <dgm:prSet presAssocID="{71D86F41-6F80-9F4A-98B1-56F5465241E0}" presName="horzTwo" presStyleCnt="0"/>
      <dgm:spPr/>
    </dgm:pt>
  </dgm:ptLst>
  <dgm:cxnLst>
    <dgm:cxn modelId="{1B608664-FE97-EB47-956B-441B5725AE06}" srcId="{0F732062-5E7A-1443-8D61-7B77728D1F69}" destId="{9D17D5B5-015E-054F-AF96-64FC2C14770E}" srcOrd="0" destOrd="0" parTransId="{23EDF8BF-A714-6F4F-B0D2-BA8DD23D46BC}" sibTransId="{B966D212-355C-1642-AFC0-F8ACA381CA22}"/>
    <dgm:cxn modelId="{9B2D312C-3DE3-2046-A41C-9FFDF02F2D3F}" srcId="{9D17D5B5-015E-054F-AF96-64FC2C14770E}" destId="{4318E887-CA91-2945-9DB6-88659F99E10C}" srcOrd="2" destOrd="0" parTransId="{43C451E7-AC51-F946-BF7B-69E22E81E72A}" sibTransId="{15BDA2F4-7DA2-0A45-8A55-FF9CCE718186}"/>
    <dgm:cxn modelId="{B78F12A3-AA37-6149-9C38-71A5024181F3}" srcId="{9D17D5B5-015E-054F-AF96-64FC2C14770E}" destId="{32802894-6A55-7849-A50C-A7C1B7D00144}" srcOrd="0" destOrd="0" parTransId="{A2A31766-7709-FD40-AA70-AA2A85D21340}" sibTransId="{475F1FB3-5DEA-C94D-B9EA-F01F6E473E9E}"/>
    <dgm:cxn modelId="{D590BA36-010C-6449-8EA1-D5AEBE9418AB}" type="presOf" srcId="{D42B026D-6FA3-2E46-A5E8-F578298AB93A}" destId="{92A574F6-993F-4242-B535-269627C14146}" srcOrd="0" destOrd="0" presId="urn:microsoft.com/office/officeart/2005/8/layout/hierarchy4"/>
    <dgm:cxn modelId="{EE412A19-C4AD-9A4B-996E-4A3912D10C29}" type="presOf" srcId="{0F732062-5E7A-1443-8D61-7B77728D1F69}" destId="{39447DF5-6131-474F-8A10-326E9DD48177}" srcOrd="0" destOrd="0" presId="urn:microsoft.com/office/officeart/2005/8/layout/hierarchy4"/>
    <dgm:cxn modelId="{32D5D886-0B8F-7F41-ACB0-7E456ED454BE}" srcId="{9D17D5B5-015E-054F-AF96-64FC2C14770E}" destId="{71D86F41-6F80-9F4A-98B1-56F5465241E0}" srcOrd="3" destOrd="0" parTransId="{9B44B034-B5A9-BD45-B194-9DC021DBF3A1}" sibTransId="{078D9C9B-6D59-024D-85ED-2C5F4D128CFA}"/>
    <dgm:cxn modelId="{64E4F593-FC8A-3647-A804-C392931383FD}" type="presOf" srcId="{32802894-6A55-7849-A50C-A7C1B7D00144}" destId="{A596AE22-D1DA-3240-9F7A-3C1B6F825271}" srcOrd="0" destOrd="0" presId="urn:microsoft.com/office/officeart/2005/8/layout/hierarchy4"/>
    <dgm:cxn modelId="{1B09E0E6-A434-864B-AF6E-33665D3DD13C}" type="presOf" srcId="{9D17D5B5-015E-054F-AF96-64FC2C14770E}" destId="{21448F4E-C0F5-E248-8EA1-42AF86C1DB60}" srcOrd="0" destOrd="0" presId="urn:microsoft.com/office/officeart/2005/8/layout/hierarchy4"/>
    <dgm:cxn modelId="{73A6121A-52C0-CD4F-87BB-220422634629}" type="presOf" srcId="{4318E887-CA91-2945-9DB6-88659F99E10C}" destId="{44CCB57A-5977-3842-9B86-3ACB64A98A18}" srcOrd="0" destOrd="0" presId="urn:microsoft.com/office/officeart/2005/8/layout/hierarchy4"/>
    <dgm:cxn modelId="{5968AAC6-F578-2D49-BE8C-1A771DD0C896}" type="presOf" srcId="{71D86F41-6F80-9F4A-98B1-56F5465241E0}" destId="{225B38B0-56BE-0B49-A035-91282D7AC0FF}" srcOrd="0" destOrd="0" presId="urn:microsoft.com/office/officeart/2005/8/layout/hierarchy4"/>
    <dgm:cxn modelId="{1D6D9B3E-AA9B-994B-9B26-C88F9C8BC2A2}" srcId="{9D17D5B5-015E-054F-AF96-64FC2C14770E}" destId="{D42B026D-6FA3-2E46-A5E8-F578298AB93A}" srcOrd="1" destOrd="0" parTransId="{5C937617-2ECC-0243-846A-A4F6266C2F60}" sibTransId="{A34D621F-AACE-DA4C-B22D-A904A8BF559E}"/>
    <dgm:cxn modelId="{FBC02A07-B972-9B4F-8011-2F1F3AECE485}" type="presParOf" srcId="{39447DF5-6131-474F-8A10-326E9DD48177}" destId="{9D821A06-11A8-574A-A0BD-FD02201C57CE}" srcOrd="0" destOrd="0" presId="urn:microsoft.com/office/officeart/2005/8/layout/hierarchy4"/>
    <dgm:cxn modelId="{4761D81C-759F-084F-99F1-A8365AA79197}" type="presParOf" srcId="{9D821A06-11A8-574A-A0BD-FD02201C57CE}" destId="{21448F4E-C0F5-E248-8EA1-42AF86C1DB60}" srcOrd="0" destOrd="0" presId="urn:microsoft.com/office/officeart/2005/8/layout/hierarchy4"/>
    <dgm:cxn modelId="{C1660513-F5B2-E446-9BEC-122F89CCFB62}" type="presParOf" srcId="{9D821A06-11A8-574A-A0BD-FD02201C57CE}" destId="{C1C929F8-DECA-3341-ADA6-CACB6A0B4ECF}" srcOrd="1" destOrd="0" presId="urn:microsoft.com/office/officeart/2005/8/layout/hierarchy4"/>
    <dgm:cxn modelId="{849DBBB7-D076-D341-B222-68803DEA92BF}" type="presParOf" srcId="{9D821A06-11A8-574A-A0BD-FD02201C57CE}" destId="{9BEF310E-C165-A545-9C46-709A13D56DCB}" srcOrd="2" destOrd="0" presId="urn:microsoft.com/office/officeart/2005/8/layout/hierarchy4"/>
    <dgm:cxn modelId="{6526BB64-334B-F84C-BB27-305F54363FDE}" type="presParOf" srcId="{9BEF310E-C165-A545-9C46-709A13D56DCB}" destId="{FFD3334C-833B-2B4B-8C4D-5E0E0DDA326D}" srcOrd="0" destOrd="0" presId="urn:microsoft.com/office/officeart/2005/8/layout/hierarchy4"/>
    <dgm:cxn modelId="{50875CCE-7E80-0749-BAEA-A1B57E1FDB63}" type="presParOf" srcId="{FFD3334C-833B-2B4B-8C4D-5E0E0DDA326D}" destId="{A596AE22-D1DA-3240-9F7A-3C1B6F825271}" srcOrd="0" destOrd="0" presId="urn:microsoft.com/office/officeart/2005/8/layout/hierarchy4"/>
    <dgm:cxn modelId="{71FF2CD5-1082-6B45-9534-8E9F53BD1165}" type="presParOf" srcId="{FFD3334C-833B-2B4B-8C4D-5E0E0DDA326D}" destId="{8C0C21AA-B096-D746-8EC3-D41D919970EE}" srcOrd="1" destOrd="0" presId="urn:microsoft.com/office/officeart/2005/8/layout/hierarchy4"/>
    <dgm:cxn modelId="{9924A3C3-A782-624D-816E-9AA49AE009DB}" type="presParOf" srcId="{9BEF310E-C165-A545-9C46-709A13D56DCB}" destId="{2564E768-9B57-D24F-8AFD-25EDF135681A}" srcOrd="1" destOrd="0" presId="urn:microsoft.com/office/officeart/2005/8/layout/hierarchy4"/>
    <dgm:cxn modelId="{8D91188B-2843-3F47-948B-0B7D1ACE9DD7}" type="presParOf" srcId="{9BEF310E-C165-A545-9C46-709A13D56DCB}" destId="{B1F95C04-8390-6542-96D2-19E81353CC92}" srcOrd="2" destOrd="0" presId="urn:microsoft.com/office/officeart/2005/8/layout/hierarchy4"/>
    <dgm:cxn modelId="{D4F16CC3-1C76-5244-B20A-719FC9177283}" type="presParOf" srcId="{B1F95C04-8390-6542-96D2-19E81353CC92}" destId="{92A574F6-993F-4242-B535-269627C14146}" srcOrd="0" destOrd="0" presId="urn:microsoft.com/office/officeart/2005/8/layout/hierarchy4"/>
    <dgm:cxn modelId="{1465C28B-D498-6C43-A88F-801516C85708}" type="presParOf" srcId="{B1F95C04-8390-6542-96D2-19E81353CC92}" destId="{BA0AD581-1C83-8C43-A7D5-EF4919680B50}" srcOrd="1" destOrd="0" presId="urn:microsoft.com/office/officeart/2005/8/layout/hierarchy4"/>
    <dgm:cxn modelId="{B37FAA6D-7329-9E47-9BBA-6DBD9FBB2892}" type="presParOf" srcId="{9BEF310E-C165-A545-9C46-709A13D56DCB}" destId="{5290BDD9-9970-D848-A790-B4BED6351576}" srcOrd="3" destOrd="0" presId="urn:microsoft.com/office/officeart/2005/8/layout/hierarchy4"/>
    <dgm:cxn modelId="{938FE14C-A0D1-9146-BE7F-1EAC37B29DF0}" type="presParOf" srcId="{9BEF310E-C165-A545-9C46-709A13D56DCB}" destId="{334B7D41-CFAB-2B40-BB57-2D6F38D5DF1D}" srcOrd="4" destOrd="0" presId="urn:microsoft.com/office/officeart/2005/8/layout/hierarchy4"/>
    <dgm:cxn modelId="{5A3F9C36-B79B-6843-98D8-C1069B7A63DD}" type="presParOf" srcId="{334B7D41-CFAB-2B40-BB57-2D6F38D5DF1D}" destId="{44CCB57A-5977-3842-9B86-3ACB64A98A18}" srcOrd="0" destOrd="0" presId="urn:microsoft.com/office/officeart/2005/8/layout/hierarchy4"/>
    <dgm:cxn modelId="{0E62999B-83E8-3A44-819A-57D5997164F5}" type="presParOf" srcId="{334B7D41-CFAB-2B40-BB57-2D6F38D5DF1D}" destId="{94699DD2-F80F-3143-9C68-94AC0944CE5B}" srcOrd="1" destOrd="0" presId="urn:microsoft.com/office/officeart/2005/8/layout/hierarchy4"/>
    <dgm:cxn modelId="{1725EB99-6632-FB41-8505-17BE37D92ABC}" type="presParOf" srcId="{9BEF310E-C165-A545-9C46-709A13D56DCB}" destId="{61AEA270-450B-FE40-ADF3-956313FFAC01}" srcOrd="5" destOrd="0" presId="urn:microsoft.com/office/officeart/2005/8/layout/hierarchy4"/>
    <dgm:cxn modelId="{8D06F275-ED0C-D648-9463-38669EE8DE7F}" type="presParOf" srcId="{9BEF310E-C165-A545-9C46-709A13D56DCB}" destId="{267F5C54-6BD6-3843-A7B6-2F0BD616A406}" srcOrd="6" destOrd="0" presId="urn:microsoft.com/office/officeart/2005/8/layout/hierarchy4"/>
    <dgm:cxn modelId="{07DEE913-9436-B948-8CAF-690F23040C23}" type="presParOf" srcId="{267F5C54-6BD6-3843-A7B6-2F0BD616A406}" destId="{225B38B0-56BE-0B49-A035-91282D7AC0FF}" srcOrd="0" destOrd="0" presId="urn:microsoft.com/office/officeart/2005/8/layout/hierarchy4"/>
    <dgm:cxn modelId="{D3A79DAE-FD43-444C-B3B6-33864CA09D92}" type="presParOf" srcId="{267F5C54-6BD6-3843-A7B6-2F0BD616A406}" destId="{2440378A-2898-5449-9AEA-1E65986FF7A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2AEA1-1780-6847-900F-C0822D0AAAE0}"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AD533E5B-26EE-7C41-9EC4-27B370B10055}">
      <dgm:prSet/>
      <dgm:spPr/>
      <dgm:t>
        <a:bodyPr/>
        <a:lstStyle/>
        <a:p>
          <a:pPr rtl="0"/>
          <a:r>
            <a:rPr lang="en-US" dirty="0" err="1" smtClean="0"/>
            <a:t>Univariate</a:t>
          </a:r>
          <a:r>
            <a:rPr lang="en-US" dirty="0" smtClean="0"/>
            <a:t> normality is not tenable for posttest computer confidence</a:t>
          </a:r>
          <a:endParaRPr lang="en-US" dirty="0"/>
        </a:p>
      </dgm:t>
    </dgm:pt>
    <dgm:pt modelId="{ACD7086F-5632-C242-9A94-230B96A13096}" type="parTrans" cxnId="{6289EB64-B877-B545-AB03-A406344E7CD6}">
      <dgm:prSet/>
      <dgm:spPr/>
      <dgm:t>
        <a:bodyPr/>
        <a:lstStyle/>
        <a:p>
          <a:endParaRPr lang="en-US"/>
        </a:p>
      </dgm:t>
    </dgm:pt>
    <dgm:pt modelId="{875D72C9-042E-744E-A29B-4FA62B53611B}" type="sibTrans" cxnId="{6289EB64-B877-B545-AB03-A406344E7CD6}">
      <dgm:prSet/>
      <dgm:spPr/>
      <dgm:t>
        <a:bodyPr/>
        <a:lstStyle/>
        <a:p>
          <a:endParaRPr lang="en-US"/>
        </a:p>
      </dgm:t>
    </dgm:pt>
    <dgm:pt modelId="{A72997D4-FAAC-E643-B1A8-686AB307783E}">
      <dgm:prSet custT="1"/>
      <dgm:spPr/>
      <dgm:t>
        <a:bodyPr/>
        <a:lstStyle/>
        <a:p>
          <a:pPr rtl="0"/>
          <a:r>
            <a:rPr lang="en-US" sz="2200" dirty="0" smtClean="0"/>
            <a:t>The histogram reveals a non-symmetrical negatively-skewed shape</a:t>
          </a:r>
          <a:endParaRPr lang="en-US" sz="2200" dirty="0"/>
        </a:p>
      </dgm:t>
    </dgm:pt>
    <dgm:pt modelId="{1CAC35D2-E44A-BA4A-A4C3-F0BE721D4144}" type="parTrans" cxnId="{9A7B67A0-1A71-2444-A5E6-CC276CB9E871}">
      <dgm:prSet/>
      <dgm:spPr/>
      <dgm:t>
        <a:bodyPr/>
        <a:lstStyle/>
        <a:p>
          <a:endParaRPr lang="en-US"/>
        </a:p>
      </dgm:t>
    </dgm:pt>
    <dgm:pt modelId="{923D1CB9-DBD8-184C-AF7B-852C5AED5EEE}" type="sibTrans" cxnId="{9A7B67A0-1A71-2444-A5E6-CC276CB9E871}">
      <dgm:prSet/>
      <dgm:spPr/>
      <dgm:t>
        <a:bodyPr/>
        <a:lstStyle/>
        <a:p>
          <a:endParaRPr lang="en-US"/>
        </a:p>
      </dgm:t>
    </dgm:pt>
    <dgm:pt modelId="{CD5421C3-F75D-5642-A52B-08835E0930B1}">
      <dgm:prSet custT="1"/>
      <dgm:spPr/>
      <dgm:t>
        <a:bodyPr/>
        <a:lstStyle/>
        <a:p>
          <a:pPr rtl="0"/>
          <a:r>
            <a:rPr lang="en-US" sz="2200" dirty="0" smtClean="0"/>
            <a:t>The standard coefficient of </a:t>
          </a:r>
          <a:r>
            <a:rPr lang="en-US" sz="2200" dirty="0" err="1" smtClean="0"/>
            <a:t>skewness</a:t>
          </a:r>
          <a:r>
            <a:rPr lang="en-US" sz="2200" dirty="0" smtClean="0"/>
            <a:t> of -3.45 indicates a non-normal negatively-skewed distribution</a:t>
          </a:r>
          <a:endParaRPr lang="en-US" sz="2200" dirty="0"/>
        </a:p>
      </dgm:t>
    </dgm:pt>
    <dgm:pt modelId="{7C83BC50-A868-AE4D-A8E6-C16E9C1247BA}" type="parTrans" cxnId="{2DF15456-5E3B-3B47-90F4-DB3D2E4D5938}">
      <dgm:prSet/>
      <dgm:spPr/>
      <dgm:t>
        <a:bodyPr/>
        <a:lstStyle/>
        <a:p>
          <a:endParaRPr lang="en-US"/>
        </a:p>
      </dgm:t>
    </dgm:pt>
    <dgm:pt modelId="{429EE2CC-9369-5C4F-93EB-7B75306A08B6}" type="sibTrans" cxnId="{2DF15456-5E3B-3B47-90F4-DB3D2E4D5938}">
      <dgm:prSet/>
      <dgm:spPr/>
      <dgm:t>
        <a:bodyPr/>
        <a:lstStyle/>
        <a:p>
          <a:endParaRPr lang="en-US"/>
        </a:p>
      </dgm:t>
    </dgm:pt>
    <dgm:pt modelId="{DCEBD563-3257-5345-8F6B-73C18ABEF27C}">
      <dgm:prSet custT="1"/>
      <dgm:spPr/>
      <dgm:t>
        <a:bodyPr/>
        <a:lstStyle/>
        <a:p>
          <a:pPr rtl="0"/>
          <a:r>
            <a:rPr lang="en-US" sz="2200" dirty="0" smtClean="0"/>
            <a:t>The standard coefficient of kurtosis of 2.58 indicates a non-normal leptokurtic (peaked) distribution</a:t>
          </a:r>
          <a:endParaRPr lang="en-US" sz="2200" dirty="0"/>
        </a:p>
      </dgm:t>
    </dgm:pt>
    <dgm:pt modelId="{CD670DED-8514-3B49-949C-A86C0C5FDEB7}" type="parTrans" cxnId="{87E4ACA2-7CD0-4340-BBD8-4B19D23E82E6}">
      <dgm:prSet/>
      <dgm:spPr/>
      <dgm:t>
        <a:bodyPr/>
        <a:lstStyle/>
        <a:p>
          <a:endParaRPr lang="en-US"/>
        </a:p>
      </dgm:t>
    </dgm:pt>
    <dgm:pt modelId="{2E1C0983-A28A-4F4D-89AF-D9E137B49891}" type="sibTrans" cxnId="{87E4ACA2-7CD0-4340-BBD8-4B19D23E82E6}">
      <dgm:prSet/>
      <dgm:spPr/>
      <dgm:t>
        <a:bodyPr/>
        <a:lstStyle/>
        <a:p>
          <a:endParaRPr lang="en-US"/>
        </a:p>
      </dgm:t>
    </dgm:pt>
    <dgm:pt modelId="{3D75243D-C7F1-5543-8531-4EA4E0B5322C}">
      <dgm:prSet custT="1"/>
      <dgm:spPr/>
      <dgm:t>
        <a:bodyPr/>
        <a:lstStyle/>
        <a:p>
          <a:pPr rtl="0"/>
          <a:r>
            <a:rPr lang="en-US" sz="2200" dirty="0" smtClean="0"/>
            <a:t>There are two low extreme outliers, </a:t>
          </a:r>
          <a:r>
            <a:rPr lang="en-US" sz="2200" i="1" dirty="0" smtClean="0"/>
            <a:t>z</a:t>
          </a:r>
          <a:r>
            <a:rPr lang="en-US" sz="2200" dirty="0" smtClean="0"/>
            <a:t> &lt; -2</a:t>
          </a:r>
          <a:endParaRPr lang="en-US" sz="2200" dirty="0"/>
        </a:p>
      </dgm:t>
    </dgm:pt>
    <dgm:pt modelId="{124DACD1-43DF-7D4D-AAFC-7272D7913B84}" type="parTrans" cxnId="{7CF49FB0-B1F2-5A44-9900-E46F1993695B}">
      <dgm:prSet/>
      <dgm:spPr/>
      <dgm:t>
        <a:bodyPr/>
        <a:lstStyle/>
        <a:p>
          <a:endParaRPr lang="en-US"/>
        </a:p>
      </dgm:t>
    </dgm:pt>
    <dgm:pt modelId="{F7615785-4C0C-EE44-89BA-B968C9139EAD}" type="sibTrans" cxnId="{7CF49FB0-B1F2-5A44-9900-E46F1993695B}">
      <dgm:prSet/>
      <dgm:spPr/>
      <dgm:t>
        <a:bodyPr/>
        <a:lstStyle/>
        <a:p>
          <a:endParaRPr lang="en-US"/>
        </a:p>
      </dgm:t>
    </dgm:pt>
    <dgm:pt modelId="{22E2883E-FB0B-5A42-9F37-AE8E7078C3BD}">
      <dgm:prSet custT="1"/>
      <dgm:spPr/>
      <dgm:t>
        <a:bodyPr/>
        <a:lstStyle/>
        <a:p>
          <a:pPr rtl="0"/>
          <a:r>
            <a:rPr lang="en-US" sz="2200" dirty="0" smtClean="0"/>
            <a:t>The Kolmogorov-Smirnov test results are statistically significant at the .05 level indicating a non-normal distribution</a:t>
          </a:r>
          <a:endParaRPr lang="en-US" sz="2200" dirty="0"/>
        </a:p>
      </dgm:t>
    </dgm:pt>
    <dgm:pt modelId="{873963A3-28F0-E14E-A62F-30148BA9A01A}" type="parTrans" cxnId="{B7C4D3EE-4FBA-1D44-A3C0-95C566C869E6}">
      <dgm:prSet/>
      <dgm:spPr/>
      <dgm:t>
        <a:bodyPr/>
        <a:lstStyle/>
        <a:p>
          <a:endParaRPr lang="en-US"/>
        </a:p>
      </dgm:t>
    </dgm:pt>
    <dgm:pt modelId="{8E681FF7-CB0D-914E-8025-1CB48B4AD4FF}" type="sibTrans" cxnId="{B7C4D3EE-4FBA-1D44-A3C0-95C566C869E6}">
      <dgm:prSet/>
      <dgm:spPr/>
      <dgm:t>
        <a:bodyPr/>
        <a:lstStyle/>
        <a:p>
          <a:endParaRPr lang="en-US"/>
        </a:p>
      </dgm:t>
    </dgm:pt>
    <dgm:pt modelId="{9EE7FC61-0EA0-6E4F-95AF-AAD8FE994CD5}" type="pres">
      <dgm:prSet presAssocID="{53A2AEA1-1780-6847-900F-C0822D0AAAE0}" presName="Name0" presStyleCnt="0">
        <dgm:presLayoutVars>
          <dgm:chPref val="1"/>
          <dgm:dir/>
          <dgm:animOne val="branch"/>
          <dgm:animLvl val="lvl"/>
          <dgm:resizeHandles/>
        </dgm:presLayoutVars>
      </dgm:prSet>
      <dgm:spPr/>
      <dgm:t>
        <a:bodyPr/>
        <a:lstStyle/>
        <a:p>
          <a:endParaRPr lang="en-US"/>
        </a:p>
      </dgm:t>
    </dgm:pt>
    <dgm:pt modelId="{CFC1C4F5-6A60-7A46-8B00-8D6A9871050C}" type="pres">
      <dgm:prSet presAssocID="{AD533E5B-26EE-7C41-9EC4-27B370B10055}" presName="vertOne" presStyleCnt="0"/>
      <dgm:spPr/>
    </dgm:pt>
    <dgm:pt modelId="{8BCDFC18-A691-0A43-A5FB-E72EA9AD3767}" type="pres">
      <dgm:prSet presAssocID="{AD533E5B-26EE-7C41-9EC4-27B370B10055}" presName="txOne" presStyleLbl="node0" presStyleIdx="0" presStyleCnt="1" custScaleY="26335">
        <dgm:presLayoutVars>
          <dgm:chPref val="3"/>
        </dgm:presLayoutVars>
      </dgm:prSet>
      <dgm:spPr/>
      <dgm:t>
        <a:bodyPr/>
        <a:lstStyle/>
        <a:p>
          <a:endParaRPr lang="en-US"/>
        </a:p>
      </dgm:t>
    </dgm:pt>
    <dgm:pt modelId="{A99EF0C0-8495-7547-8965-3C551DA66984}" type="pres">
      <dgm:prSet presAssocID="{AD533E5B-26EE-7C41-9EC4-27B370B10055}" presName="parTransOne" presStyleCnt="0"/>
      <dgm:spPr/>
    </dgm:pt>
    <dgm:pt modelId="{59994064-00AC-0F48-AB3C-4DF89B593302}" type="pres">
      <dgm:prSet presAssocID="{AD533E5B-26EE-7C41-9EC4-27B370B10055}" presName="horzOne" presStyleCnt="0"/>
      <dgm:spPr/>
    </dgm:pt>
    <dgm:pt modelId="{F5B92865-A43F-3E40-BE6C-80B414EB5E38}" type="pres">
      <dgm:prSet presAssocID="{A72997D4-FAAC-E643-B1A8-686AB307783E}" presName="vertTwo" presStyleCnt="0"/>
      <dgm:spPr/>
    </dgm:pt>
    <dgm:pt modelId="{962AF036-0C96-4C4C-9B46-2ED2D86A7149}" type="pres">
      <dgm:prSet presAssocID="{A72997D4-FAAC-E643-B1A8-686AB307783E}" presName="txTwo" presStyleLbl="node2" presStyleIdx="0" presStyleCnt="5">
        <dgm:presLayoutVars>
          <dgm:chPref val="3"/>
        </dgm:presLayoutVars>
      </dgm:prSet>
      <dgm:spPr/>
      <dgm:t>
        <a:bodyPr/>
        <a:lstStyle/>
        <a:p>
          <a:endParaRPr lang="en-US"/>
        </a:p>
      </dgm:t>
    </dgm:pt>
    <dgm:pt modelId="{FE56EA0F-2E3F-C041-8F27-2ABC5051244F}" type="pres">
      <dgm:prSet presAssocID="{A72997D4-FAAC-E643-B1A8-686AB307783E}" presName="horzTwo" presStyleCnt="0"/>
      <dgm:spPr/>
    </dgm:pt>
    <dgm:pt modelId="{4D9382DF-1E69-B545-B2E1-0DAE4ED9AB74}" type="pres">
      <dgm:prSet presAssocID="{923D1CB9-DBD8-184C-AF7B-852C5AED5EEE}" presName="sibSpaceTwo" presStyleCnt="0"/>
      <dgm:spPr/>
    </dgm:pt>
    <dgm:pt modelId="{19426B84-CC01-3447-8FA4-3FE3BFBC0D89}" type="pres">
      <dgm:prSet presAssocID="{CD5421C3-F75D-5642-A52B-08835E0930B1}" presName="vertTwo" presStyleCnt="0"/>
      <dgm:spPr/>
    </dgm:pt>
    <dgm:pt modelId="{F47BFF81-9CB1-CD49-A571-AAA7CA0BD65C}" type="pres">
      <dgm:prSet presAssocID="{CD5421C3-F75D-5642-A52B-08835E0930B1}" presName="txTwo" presStyleLbl="node2" presStyleIdx="1" presStyleCnt="5">
        <dgm:presLayoutVars>
          <dgm:chPref val="3"/>
        </dgm:presLayoutVars>
      </dgm:prSet>
      <dgm:spPr/>
      <dgm:t>
        <a:bodyPr/>
        <a:lstStyle/>
        <a:p>
          <a:endParaRPr lang="en-US"/>
        </a:p>
      </dgm:t>
    </dgm:pt>
    <dgm:pt modelId="{95ABCBAD-AF4B-2F47-B969-979BDA0B4FFA}" type="pres">
      <dgm:prSet presAssocID="{CD5421C3-F75D-5642-A52B-08835E0930B1}" presName="horzTwo" presStyleCnt="0"/>
      <dgm:spPr/>
    </dgm:pt>
    <dgm:pt modelId="{B01063D3-F476-264E-A292-C5097F5F4A51}" type="pres">
      <dgm:prSet presAssocID="{429EE2CC-9369-5C4F-93EB-7B75306A08B6}" presName="sibSpaceTwo" presStyleCnt="0"/>
      <dgm:spPr/>
    </dgm:pt>
    <dgm:pt modelId="{0AB6071F-9F60-C84A-9837-8C98DD6E7655}" type="pres">
      <dgm:prSet presAssocID="{DCEBD563-3257-5345-8F6B-73C18ABEF27C}" presName="vertTwo" presStyleCnt="0"/>
      <dgm:spPr/>
    </dgm:pt>
    <dgm:pt modelId="{4F7BEB59-D7E3-1843-937B-DF268380A8F6}" type="pres">
      <dgm:prSet presAssocID="{DCEBD563-3257-5345-8F6B-73C18ABEF27C}" presName="txTwo" presStyleLbl="node2" presStyleIdx="2" presStyleCnt="5">
        <dgm:presLayoutVars>
          <dgm:chPref val="3"/>
        </dgm:presLayoutVars>
      </dgm:prSet>
      <dgm:spPr/>
      <dgm:t>
        <a:bodyPr/>
        <a:lstStyle/>
        <a:p>
          <a:endParaRPr lang="en-US"/>
        </a:p>
      </dgm:t>
    </dgm:pt>
    <dgm:pt modelId="{A2851F7E-4EE8-554B-A783-E377426F8DDC}" type="pres">
      <dgm:prSet presAssocID="{DCEBD563-3257-5345-8F6B-73C18ABEF27C}" presName="horzTwo" presStyleCnt="0"/>
      <dgm:spPr/>
    </dgm:pt>
    <dgm:pt modelId="{3D22A155-097B-EA45-9BFF-63FF1153C2A6}" type="pres">
      <dgm:prSet presAssocID="{2E1C0983-A28A-4F4D-89AF-D9E137B49891}" presName="sibSpaceTwo" presStyleCnt="0"/>
      <dgm:spPr/>
    </dgm:pt>
    <dgm:pt modelId="{2E4BB113-6444-DF40-B968-4A3B58A06370}" type="pres">
      <dgm:prSet presAssocID="{3D75243D-C7F1-5543-8531-4EA4E0B5322C}" presName="vertTwo" presStyleCnt="0"/>
      <dgm:spPr/>
    </dgm:pt>
    <dgm:pt modelId="{633C8300-C85E-1546-8A69-C4C53429CC27}" type="pres">
      <dgm:prSet presAssocID="{3D75243D-C7F1-5543-8531-4EA4E0B5322C}" presName="txTwo" presStyleLbl="node2" presStyleIdx="3" presStyleCnt="5">
        <dgm:presLayoutVars>
          <dgm:chPref val="3"/>
        </dgm:presLayoutVars>
      </dgm:prSet>
      <dgm:spPr/>
      <dgm:t>
        <a:bodyPr/>
        <a:lstStyle/>
        <a:p>
          <a:endParaRPr lang="en-US"/>
        </a:p>
      </dgm:t>
    </dgm:pt>
    <dgm:pt modelId="{AADDC3AC-3A49-3548-9133-F5B8D373EF31}" type="pres">
      <dgm:prSet presAssocID="{3D75243D-C7F1-5543-8531-4EA4E0B5322C}" presName="horzTwo" presStyleCnt="0"/>
      <dgm:spPr/>
    </dgm:pt>
    <dgm:pt modelId="{41A995A9-2497-8C48-9B3E-91E14285D026}" type="pres">
      <dgm:prSet presAssocID="{F7615785-4C0C-EE44-89BA-B968C9139EAD}" presName="sibSpaceTwo" presStyleCnt="0"/>
      <dgm:spPr/>
    </dgm:pt>
    <dgm:pt modelId="{E5A73CD7-CA12-E343-A0AF-25BA01251B42}" type="pres">
      <dgm:prSet presAssocID="{22E2883E-FB0B-5A42-9F37-AE8E7078C3BD}" presName="vertTwo" presStyleCnt="0"/>
      <dgm:spPr/>
    </dgm:pt>
    <dgm:pt modelId="{451F7E04-893A-7A4E-BCFA-F0D17417E9F6}" type="pres">
      <dgm:prSet presAssocID="{22E2883E-FB0B-5A42-9F37-AE8E7078C3BD}" presName="txTwo" presStyleLbl="node2" presStyleIdx="4" presStyleCnt="5">
        <dgm:presLayoutVars>
          <dgm:chPref val="3"/>
        </dgm:presLayoutVars>
      </dgm:prSet>
      <dgm:spPr/>
      <dgm:t>
        <a:bodyPr/>
        <a:lstStyle/>
        <a:p>
          <a:endParaRPr lang="en-US"/>
        </a:p>
      </dgm:t>
    </dgm:pt>
    <dgm:pt modelId="{BDC1D25A-B2C6-674C-ACD8-0FC370D30155}" type="pres">
      <dgm:prSet presAssocID="{22E2883E-FB0B-5A42-9F37-AE8E7078C3BD}" presName="horzTwo" presStyleCnt="0"/>
      <dgm:spPr/>
    </dgm:pt>
  </dgm:ptLst>
  <dgm:cxnLst>
    <dgm:cxn modelId="{139D6C02-54D4-1944-94FD-209F5CE80EA1}" type="presOf" srcId="{AD533E5B-26EE-7C41-9EC4-27B370B10055}" destId="{8BCDFC18-A691-0A43-A5FB-E72EA9AD3767}" srcOrd="0" destOrd="0" presId="urn:microsoft.com/office/officeart/2005/8/layout/hierarchy4"/>
    <dgm:cxn modelId="{2DF15456-5E3B-3B47-90F4-DB3D2E4D5938}" srcId="{AD533E5B-26EE-7C41-9EC4-27B370B10055}" destId="{CD5421C3-F75D-5642-A52B-08835E0930B1}" srcOrd="1" destOrd="0" parTransId="{7C83BC50-A868-AE4D-A8E6-C16E9C1247BA}" sibTransId="{429EE2CC-9369-5C4F-93EB-7B75306A08B6}"/>
    <dgm:cxn modelId="{D4980A54-3DDA-1B45-B3DA-E245AF6D25D6}" type="presOf" srcId="{53A2AEA1-1780-6847-900F-C0822D0AAAE0}" destId="{9EE7FC61-0EA0-6E4F-95AF-AAD8FE994CD5}" srcOrd="0" destOrd="0" presId="urn:microsoft.com/office/officeart/2005/8/layout/hierarchy4"/>
    <dgm:cxn modelId="{EEC13A60-5ED0-7443-9504-F237513A5825}" type="presOf" srcId="{A72997D4-FAAC-E643-B1A8-686AB307783E}" destId="{962AF036-0C96-4C4C-9B46-2ED2D86A7149}" srcOrd="0" destOrd="0" presId="urn:microsoft.com/office/officeart/2005/8/layout/hierarchy4"/>
    <dgm:cxn modelId="{7CF49FB0-B1F2-5A44-9900-E46F1993695B}" srcId="{AD533E5B-26EE-7C41-9EC4-27B370B10055}" destId="{3D75243D-C7F1-5543-8531-4EA4E0B5322C}" srcOrd="3" destOrd="0" parTransId="{124DACD1-43DF-7D4D-AAFC-7272D7913B84}" sibTransId="{F7615785-4C0C-EE44-89BA-B968C9139EAD}"/>
    <dgm:cxn modelId="{44324F59-AE70-704A-91DD-713D3D8E8972}" type="presOf" srcId="{DCEBD563-3257-5345-8F6B-73C18ABEF27C}" destId="{4F7BEB59-D7E3-1843-937B-DF268380A8F6}" srcOrd="0" destOrd="0" presId="urn:microsoft.com/office/officeart/2005/8/layout/hierarchy4"/>
    <dgm:cxn modelId="{EE8D4F0B-09AB-8A4A-B0B7-F46D7136ABF4}" type="presOf" srcId="{22E2883E-FB0B-5A42-9F37-AE8E7078C3BD}" destId="{451F7E04-893A-7A4E-BCFA-F0D17417E9F6}" srcOrd="0" destOrd="0" presId="urn:microsoft.com/office/officeart/2005/8/layout/hierarchy4"/>
    <dgm:cxn modelId="{9A7B67A0-1A71-2444-A5E6-CC276CB9E871}" srcId="{AD533E5B-26EE-7C41-9EC4-27B370B10055}" destId="{A72997D4-FAAC-E643-B1A8-686AB307783E}" srcOrd="0" destOrd="0" parTransId="{1CAC35D2-E44A-BA4A-A4C3-F0BE721D4144}" sibTransId="{923D1CB9-DBD8-184C-AF7B-852C5AED5EEE}"/>
    <dgm:cxn modelId="{87E4ACA2-7CD0-4340-BBD8-4B19D23E82E6}" srcId="{AD533E5B-26EE-7C41-9EC4-27B370B10055}" destId="{DCEBD563-3257-5345-8F6B-73C18ABEF27C}" srcOrd="2" destOrd="0" parTransId="{CD670DED-8514-3B49-949C-A86C0C5FDEB7}" sibTransId="{2E1C0983-A28A-4F4D-89AF-D9E137B49891}"/>
    <dgm:cxn modelId="{6487C631-312C-6D44-9052-16550B5779A2}" type="presOf" srcId="{3D75243D-C7F1-5543-8531-4EA4E0B5322C}" destId="{633C8300-C85E-1546-8A69-C4C53429CC27}" srcOrd="0" destOrd="0" presId="urn:microsoft.com/office/officeart/2005/8/layout/hierarchy4"/>
    <dgm:cxn modelId="{B7C4D3EE-4FBA-1D44-A3C0-95C566C869E6}" srcId="{AD533E5B-26EE-7C41-9EC4-27B370B10055}" destId="{22E2883E-FB0B-5A42-9F37-AE8E7078C3BD}" srcOrd="4" destOrd="0" parTransId="{873963A3-28F0-E14E-A62F-30148BA9A01A}" sibTransId="{8E681FF7-CB0D-914E-8025-1CB48B4AD4FF}"/>
    <dgm:cxn modelId="{3605283A-9F74-4344-9028-17EF0321B5E9}" type="presOf" srcId="{CD5421C3-F75D-5642-A52B-08835E0930B1}" destId="{F47BFF81-9CB1-CD49-A571-AAA7CA0BD65C}" srcOrd="0" destOrd="0" presId="urn:microsoft.com/office/officeart/2005/8/layout/hierarchy4"/>
    <dgm:cxn modelId="{6289EB64-B877-B545-AB03-A406344E7CD6}" srcId="{53A2AEA1-1780-6847-900F-C0822D0AAAE0}" destId="{AD533E5B-26EE-7C41-9EC4-27B370B10055}" srcOrd="0" destOrd="0" parTransId="{ACD7086F-5632-C242-9A94-230B96A13096}" sibTransId="{875D72C9-042E-744E-A29B-4FA62B53611B}"/>
    <dgm:cxn modelId="{88F958E9-8445-FF47-9C46-3A198E93C712}" type="presParOf" srcId="{9EE7FC61-0EA0-6E4F-95AF-AAD8FE994CD5}" destId="{CFC1C4F5-6A60-7A46-8B00-8D6A9871050C}" srcOrd="0" destOrd="0" presId="urn:microsoft.com/office/officeart/2005/8/layout/hierarchy4"/>
    <dgm:cxn modelId="{60F35702-9D36-9F4E-8C69-D126C270B78D}" type="presParOf" srcId="{CFC1C4F5-6A60-7A46-8B00-8D6A9871050C}" destId="{8BCDFC18-A691-0A43-A5FB-E72EA9AD3767}" srcOrd="0" destOrd="0" presId="urn:microsoft.com/office/officeart/2005/8/layout/hierarchy4"/>
    <dgm:cxn modelId="{50B63B73-28D1-164B-B4A3-09816A2EB2E8}" type="presParOf" srcId="{CFC1C4F5-6A60-7A46-8B00-8D6A9871050C}" destId="{A99EF0C0-8495-7547-8965-3C551DA66984}" srcOrd="1" destOrd="0" presId="urn:microsoft.com/office/officeart/2005/8/layout/hierarchy4"/>
    <dgm:cxn modelId="{17AB9BB8-C323-8E46-8650-946D4F3AF08A}" type="presParOf" srcId="{CFC1C4F5-6A60-7A46-8B00-8D6A9871050C}" destId="{59994064-00AC-0F48-AB3C-4DF89B593302}" srcOrd="2" destOrd="0" presId="urn:microsoft.com/office/officeart/2005/8/layout/hierarchy4"/>
    <dgm:cxn modelId="{83B78CC8-28CC-EE4B-9744-391DFC200B0F}" type="presParOf" srcId="{59994064-00AC-0F48-AB3C-4DF89B593302}" destId="{F5B92865-A43F-3E40-BE6C-80B414EB5E38}" srcOrd="0" destOrd="0" presId="urn:microsoft.com/office/officeart/2005/8/layout/hierarchy4"/>
    <dgm:cxn modelId="{5EA89BCD-1213-6A42-A5D7-35597108AB38}" type="presParOf" srcId="{F5B92865-A43F-3E40-BE6C-80B414EB5E38}" destId="{962AF036-0C96-4C4C-9B46-2ED2D86A7149}" srcOrd="0" destOrd="0" presId="urn:microsoft.com/office/officeart/2005/8/layout/hierarchy4"/>
    <dgm:cxn modelId="{B43987B8-8FEE-6245-9989-629EA0D1D477}" type="presParOf" srcId="{F5B92865-A43F-3E40-BE6C-80B414EB5E38}" destId="{FE56EA0F-2E3F-C041-8F27-2ABC5051244F}" srcOrd="1" destOrd="0" presId="urn:microsoft.com/office/officeart/2005/8/layout/hierarchy4"/>
    <dgm:cxn modelId="{DEDB7F85-71E0-E84D-A206-B7385CEC4C78}" type="presParOf" srcId="{59994064-00AC-0F48-AB3C-4DF89B593302}" destId="{4D9382DF-1E69-B545-B2E1-0DAE4ED9AB74}" srcOrd="1" destOrd="0" presId="urn:microsoft.com/office/officeart/2005/8/layout/hierarchy4"/>
    <dgm:cxn modelId="{625069F8-F04A-4E45-9DA7-98DB3C4A0993}" type="presParOf" srcId="{59994064-00AC-0F48-AB3C-4DF89B593302}" destId="{19426B84-CC01-3447-8FA4-3FE3BFBC0D89}" srcOrd="2" destOrd="0" presId="urn:microsoft.com/office/officeart/2005/8/layout/hierarchy4"/>
    <dgm:cxn modelId="{5CFF9DA0-1E59-F647-BEAB-DBB05F3FEA81}" type="presParOf" srcId="{19426B84-CC01-3447-8FA4-3FE3BFBC0D89}" destId="{F47BFF81-9CB1-CD49-A571-AAA7CA0BD65C}" srcOrd="0" destOrd="0" presId="urn:microsoft.com/office/officeart/2005/8/layout/hierarchy4"/>
    <dgm:cxn modelId="{D69CE4C3-33BE-1A45-B0AA-0B4682D197F2}" type="presParOf" srcId="{19426B84-CC01-3447-8FA4-3FE3BFBC0D89}" destId="{95ABCBAD-AF4B-2F47-B969-979BDA0B4FFA}" srcOrd="1" destOrd="0" presId="urn:microsoft.com/office/officeart/2005/8/layout/hierarchy4"/>
    <dgm:cxn modelId="{ED7883B6-52F4-4E43-8159-F21787A73DD8}" type="presParOf" srcId="{59994064-00AC-0F48-AB3C-4DF89B593302}" destId="{B01063D3-F476-264E-A292-C5097F5F4A51}" srcOrd="3" destOrd="0" presId="urn:microsoft.com/office/officeart/2005/8/layout/hierarchy4"/>
    <dgm:cxn modelId="{BED8ABEF-97CF-F44E-91F1-7FF67DB4E2DD}" type="presParOf" srcId="{59994064-00AC-0F48-AB3C-4DF89B593302}" destId="{0AB6071F-9F60-C84A-9837-8C98DD6E7655}" srcOrd="4" destOrd="0" presId="urn:microsoft.com/office/officeart/2005/8/layout/hierarchy4"/>
    <dgm:cxn modelId="{A25C975A-47E6-8243-A4CC-04002B9960A2}" type="presParOf" srcId="{0AB6071F-9F60-C84A-9837-8C98DD6E7655}" destId="{4F7BEB59-D7E3-1843-937B-DF268380A8F6}" srcOrd="0" destOrd="0" presId="urn:microsoft.com/office/officeart/2005/8/layout/hierarchy4"/>
    <dgm:cxn modelId="{3526AAB1-C9F9-444A-8D54-142D072FE58B}" type="presParOf" srcId="{0AB6071F-9F60-C84A-9837-8C98DD6E7655}" destId="{A2851F7E-4EE8-554B-A783-E377426F8DDC}" srcOrd="1" destOrd="0" presId="urn:microsoft.com/office/officeart/2005/8/layout/hierarchy4"/>
    <dgm:cxn modelId="{576BDC9B-F664-734A-A8F7-6A65AFAE44DE}" type="presParOf" srcId="{59994064-00AC-0F48-AB3C-4DF89B593302}" destId="{3D22A155-097B-EA45-9BFF-63FF1153C2A6}" srcOrd="5" destOrd="0" presId="urn:microsoft.com/office/officeart/2005/8/layout/hierarchy4"/>
    <dgm:cxn modelId="{50A086B8-58F9-894F-AA93-F6E4C657FFEF}" type="presParOf" srcId="{59994064-00AC-0F48-AB3C-4DF89B593302}" destId="{2E4BB113-6444-DF40-B968-4A3B58A06370}" srcOrd="6" destOrd="0" presId="urn:microsoft.com/office/officeart/2005/8/layout/hierarchy4"/>
    <dgm:cxn modelId="{9BA8A5EE-DE0D-D74E-9787-9B784A424FB1}" type="presParOf" srcId="{2E4BB113-6444-DF40-B968-4A3B58A06370}" destId="{633C8300-C85E-1546-8A69-C4C53429CC27}" srcOrd="0" destOrd="0" presId="urn:microsoft.com/office/officeart/2005/8/layout/hierarchy4"/>
    <dgm:cxn modelId="{D44DF6C5-FC45-A34D-A5BE-70C7DDB7A375}" type="presParOf" srcId="{2E4BB113-6444-DF40-B968-4A3B58A06370}" destId="{AADDC3AC-3A49-3548-9133-F5B8D373EF31}" srcOrd="1" destOrd="0" presId="urn:microsoft.com/office/officeart/2005/8/layout/hierarchy4"/>
    <dgm:cxn modelId="{0504F647-9329-EE41-823C-76FE8F0E8457}" type="presParOf" srcId="{59994064-00AC-0F48-AB3C-4DF89B593302}" destId="{41A995A9-2497-8C48-9B3E-91E14285D026}" srcOrd="7" destOrd="0" presId="urn:microsoft.com/office/officeart/2005/8/layout/hierarchy4"/>
    <dgm:cxn modelId="{F2E632E7-1DBE-F940-A66C-46A8AD01F1EA}" type="presParOf" srcId="{59994064-00AC-0F48-AB3C-4DF89B593302}" destId="{E5A73CD7-CA12-E343-A0AF-25BA01251B42}" srcOrd="8" destOrd="0" presId="urn:microsoft.com/office/officeart/2005/8/layout/hierarchy4"/>
    <dgm:cxn modelId="{DEF71BA8-3C99-3447-B774-512BCE06F3E1}" type="presParOf" srcId="{E5A73CD7-CA12-E343-A0AF-25BA01251B42}" destId="{451F7E04-893A-7A4E-BCFA-F0D17417E9F6}" srcOrd="0" destOrd="0" presId="urn:microsoft.com/office/officeart/2005/8/layout/hierarchy4"/>
    <dgm:cxn modelId="{3ADE0BD3-4B73-BD4D-8C34-E92644083409}" type="presParOf" srcId="{E5A73CD7-CA12-E343-A0AF-25BA01251B42}" destId="{BDC1D25A-B2C6-674C-ACD8-0FC370D3015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i="0" dirty="0" smtClean="0"/>
            <a:t>The Normal Curve &amp; </a:t>
          </a:r>
          <a:r>
            <a:rPr lang="en-US" i="0" dirty="0" err="1" smtClean="0"/>
            <a:t>Univariate</a:t>
          </a:r>
          <a:r>
            <a:rPr lang="en-US" i="0" dirty="0" smtClean="0"/>
            <a:t> Normality</a:t>
          </a:r>
          <a:endParaRPr lang="en-US" i="0"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27AAEF74-B392-6E4B-B302-2E38EAD6547A}" srcId="{F8543038-F271-B44C-A609-61624E5FF5AB}" destId="{A13ED68C-9BEB-2D4C-9A9D-4FF7F696211E}" srcOrd="0" destOrd="0" parTransId="{9F38B551-A426-E94C-BBA8-F4C2318589D2}" sibTransId="{78C07CA1-B586-F244-AA77-DDAA5D980254}"/>
    <dgm:cxn modelId="{A63238F1-8CFA-AB40-9B49-346D622E9144}" type="presOf" srcId="{A13ED68C-9BEB-2D4C-9A9D-4FF7F696211E}" destId="{84DC221C-8ADF-8F4C-A4AB-1ED1486C2BAB}" srcOrd="0" destOrd="0" presId="urn:microsoft.com/office/officeart/2005/8/layout/pyramid1"/>
    <dgm:cxn modelId="{22084601-BF09-3748-9512-68D73C701C0D}" srcId="{F8543038-F271-B44C-A609-61624E5FF5AB}" destId="{1CE252B9-E661-E545-A43D-AF9F6C107A4B}" srcOrd="1" destOrd="0" parTransId="{F41F37CF-2695-E841-8D68-F7A0788E8A48}" sibTransId="{76A7FDA8-7558-F046-9383-FC32324FCF58}"/>
    <dgm:cxn modelId="{A5C386A0-463F-A64E-8035-FBFF50E307A6}" type="presOf" srcId="{A13ED68C-9BEB-2D4C-9A9D-4FF7F696211E}" destId="{2E2C436E-4AC4-9B44-A458-C394BA2F8995}" srcOrd="1" destOrd="0" presId="urn:microsoft.com/office/officeart/2005/8/layout/pyramid1"/>
    <dgm:cxn modelId="{6251FEC6-4E17-2B49-88B3-19A6B3051566}" type="presOf" srcId="{1CE252B9-E661-E545-A43D-AF9F6C107A4B}" destId="{8B3425F1-0D5A-7542-A13F-309B4F9FFBD7}" srcOrd="1" destOrd="0" presId="urn:microsoft.com/office/officeart/2005/8/layout/pyramid1"/>
    <dgm:cxn modelId="{49BA8D9E-BBC1-1A42-9917-164455C7FCE5}" type="presOf" srcId="{F8543038-F271-B44C-A609-61624E5FF5AB}" destId="{1BD4007E-106D-184C-930C-DA383DE887FC}" srcOrd="0" destOrd="0" presId="urn:microsoft.com/office/officeart/2005/8/layout/pyramid1"/>
    <dgm:cxn modelId="{CFF8EA16-1D03-234E-8538-B068D832B94B}" type="presOf" srcId="{1CE252B9-E661-E545-A43D-AF9F6C107A4B}" destId="{570ECD48-A719-8C40-9E13-BDECC43874A0}" srcOrd="0" destOrd="0" presId="urn:microsoft.com/office/officeart/2005/8/layout/pyramid1"/>
    <dgm:cxn modelId="{FDC28166-08BB-5A4A-8057-2E1A0D527F23}" type="presParOf" srcId="{1BD4007E-106D-184C-930C-DA383DE887FC}" destId="{51EFE25D-18DC-C347-AD87-891706CB57A3}" srcOrd="0" destOrd="0" presId="urn:microsoft.com/office/officeart/2005/8/layout/pyramid1"/>
    <dgm:cxn modelId="{149DADC1-D64C-1049-8C1D-D9EF0C981604}" type="presParOf" srcId="{51EFE25D-18DC-C347-AD87-891706CB57A3}" destId="{84DC221C-8ADF-8F4C-A4AB-1ED1486C2BAB}" srcOrd="0" destOrd="0" presId="urn:microsoft.com/office/officeart/2005/8/layout/pyramid1"/>
    <dgm:cxn modelId="{73239A6A-0A0E-A648-9BC0-7273D3D673AD}" type="presParOf" srcId="{51EFE25D-18DC-C347-AD87-891706CB57A3}" destId="{2E2C436E-4AC4-9B44-A458-C394BA2F8995}" srcOrd="1" destOrd="0" presId="urn:microsoft.com/office/officeart/2005/8/layout/pyramid1"/>
    <dgm:cxn modelId="{75DA6B54-6F19-284B-969A-C96815946182}" type="presParOf" srcId="{1BD4007E-106D-184C-930C-DA383DE887FC}" destId="{22E6D29C-3EAE-224F-8EC6-90837AC9132C}" srcOrd="1" destOrd="0" presId="urn:microsoft.com/office/officeart/2005/8/layout/pyramid1"/>
    <dgm:cxn modelId="{A64B0D44-1A84-4844-BECF-FC027F07D06E}" type="presParOf" srcId="{22E6D29C-3EAE-224F-8EC6-90837AC9132C}" destId="{570ECD48-A719-8C40-9E13-BDECC43874A0}" srcOrd="0" destOrd="0" presId="urn:microsoft.com/office/officeart/2005/8/layout/pyramid1"/>
    <dgm:cxn modelId="{C15AC9AE-2943-494D-88CE-789597943552}"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48F4E-C0F5-E248-8EA1-42AF86C1DB60}">
      <dsp:nvSpPr>
        <dsp:cNvPr id="0" name=""/>
        <dsp:cNvSpPr/>
      </dsp:nvSpPr>
      <dsp:spPr>
        <a:xfrm>
          <a:off x="1317" y="318"/>
          <a:ext cx="8150764" cy="12222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Several tools are available in Excel to evaluate </a:t>
          </a:r>
          <a:r>
            <a:rPr lang="en-US" sz="3200" kern="1200" dirty="0" err="1" smtClean="0"/>
            <a:t>univariate</a:t>
          </a:r>
          <a:r>
            <a:rPr lang="en-US" sz="3200" kern="1200" dirty="0" smtClean="0"/>
            <a:t> normality</a:t>
          </a:r>
          <a:endParaRPr lang="en-US" sz="3200" kern="1200" dirty="0"/>
        </a:p>
      </dsp:txBody>
      <dsp:txXfrm>
        <a:off x="37116" y="36117"/>
        <a:ext cx="8079166" cy="1150672"/>
      </dsp:txXfrm>
    </dsp:sp>
    <dsp:sp modelId="{A596AE22-D1DA-3240-9F7A-3C1B6F825271}">
      <dsp:nvSpPr>
        <dsp:cNvPr id="0" name=""/>
        <dsp:cNvSpPr/>
      </dsp:nvSpPr>
      <dsp:spPr>
        <a:xfrm>
          <a:off x="1317"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Create a histogram to observe the shape of the distribution and to conduct a preliminary evaluation of normality</a:t>
          </a:r>
          <a:endParaRPr lang="en-US" sz="2000" kern="1200"/>
        </a:p>
      </dsp:txBody>
      <dsp:txXfrm>
        <a:off x="57462" y="1602894"/>
        <a:ext cx="1804634" cy="3674641"/>
      </dsp:txXfrm>
    </dsp:sp>
    <dsp:sp modelId="{92A574F6-993F-4242-B535-269627C14146}">
      <dsp:nvSpPr>
        <dsp:cNvPr id="0" name=""/>
        <dsp:cNvSpPr/>
      </dsp:nvSpPr>
      <dsp:spPr>
        <a:xfrm>
          <a:off x="2079264"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Calculate standard coefficients of </a:t>
          </a:r>
          <a:r>
            <a:rPr lang="en-US" sz="2000" kern="1200" dirty="0" err="1" smtClean="0"/>
            <a:t>skewness</a:t>
          </a:r>
          <a:r>
            <a:rPr lang="en-US" sz="2000" kern="1200" dirty="0" smtClean="0"/>
            <a:t> and kurtosis to determine if the shape of the distribution differs from that of a normal distribution</a:t>
          </a:r>
          <a:endParaRPr lang="en-US" sz="2000" kern="1200" dirty="0"/>
        </a:p>
      </dsp:txBody>
      <dsp:txXfrm>
        <a:off x="2135409" y="1602894"/>
        <a:ext cx="1804634" cy="3674641"/>
      </dsp:txXfrm>
    </dsp:sp>
    <dsp:sp modelId="{44CCB57A-5977-3842-9B86-3ACB64A98A18}">
      <dsp:nvSpPr>
        <dsp:cNvPr id="0" name=""/>
        <dsp:cNvSpPr/>
      </dsp:nvSpPr>
      <dsp:spPr>
        <a:xfrm>
          <a:off x="4157210"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Calculating the presence of extreme outliers</a:t>
          </a:r>
          <a:endParaRPr lang="en-US" sz="2000" kern="1200" dirty="0"/>
        </a:p>
      </dsp:txBody>
      <dsp:txXfrm>
        <a:off x="4213355" y="1602894"/>
        <a:ext cx="1804634" cy="3674641"/>
      </dsp:txXfrm>
    </dsp:sp>
    <dsp:sp modelId="{225B38B0-56BE-0B49-A035-91282D7AC0FF}">
      <dsp:nvSpPr>
        <dsp:cNvPr id="0" name=""/>
        <dsp:cNvSpPr/>
      </dsp:nvSpPr>
      <dsp:spPr>
        <a:xfrm>
          <a:off x="6235157"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Use the Kolmogorov-Smirnov test to determine if the data come from a population with a normal distribution</a:t>
          </a:r>
          <a:endParaRPr lang="en-US" sz="2000" kern="1200" dirty="0"/>
        </a:p>
      </dsp:txBody>
      <dsp:txXfrm>
        <a:off x="6291302" y="1602894"/>
        <a:ext cx="1804634" cy="3674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FC18-A691-0A43-A5FB-E72EA9AD3767}">
      <dsp:nvSpPr>
        <dsp:cNvPr id="0" name=""/>
        <dsp:cNvSpPr/>
      </dsp:nvSpPr>
      <dsp:spPr>
        <a:xfrm>
          <a:off x="3517" y="3448"/>
          <a:ext cx="8755965" cy="10667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t>Univariate</a:t>
          </a:r>
          <a:r>
            <a:rPr lang="en-US" sz="2800" kern="1200" dirty="0" smtClean="0"/>
            <a:t> normality is not tenable for posttest computer confidence</a:t>
          </a:r>
          <a:endParaRPr lang="en-US" sz="2800" kern="1200" dirty="0"/>
        </a:p>
      </dsp:txBody>
      <dsp:txXfrm>
        <a:off x="34760" y="34691"/>
        <a:ext cx="8693479" cy="1004214"/>
      </dsp:txXfrm>
    </dsp:sp>
    <dsp:sp modelId="{962AF036-0C96-4C4C-9B46-2ED2D86A7149}">
      <dsp:nvSpPr>
        <dsp:cNvPr id="0" name=""/>
        <dsp:cNvSpPr/>
      </dsp:nvSpPr>
      <dsp:spPr>
        <a:xfrm>
          <a:off x="3517"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histogram reveals a non-symmetrical negatively-skewed shape</a:t>
          </a:r>
          <a:endParaRPr lang="en-US" sz="2200" kern="1200" dirty="0"/>
        </a:p>
      </dsp:txBody>
      <dsp:txXfrm>
        <a:off x="51578" y="1480505"/>
        <a:ext cx="1544801" cy="3954384"/>
      </dsp:txXfrm>
    </dsp:sp>
    <dsp:sp modelId="{F47BFF81-9CB1-CD49-A571-AAA7CA0BD65C}">
      <dsp:nvSpPr>
        <dsp:cNvPr id="0" name=""/>
        <dsp:cNvSpPr/>
      </dsp:nvSpPr>
      <dsp:spPr>
        <a:xfrm>
          <a:off x="1782277"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standard coefficient of </a:t>
          </a:r>
          <a:r>
            <a:rPr lang="en-US" sz="2200" kern="1200" dirty="0" err="1" smtClean="0"/>
            <a:t>skewness</a:t>
          </a:r>
          <a:r>
            <a:rPr lang="en-US" sz="2200" kern="1200" dirty="0" smtClean="0"/>
            <a:t> of -3.45 indicates a non-normal negatively-skewed distribution</a:t>
          </a:r>
          <a:endParaRPr lang="en-US" sz="2200" kern="1200" dirty="0"/>
        </a:p>
      </dsp:txBody>
      <dsp:txXfrm>
        <a:off x="1830338" y="1480505"/>
        <a:ext cx="1544801" cy="3954384"/>
      </dsp:txXfrm>
    </dsp:sp>
    <dsp:sp modelId="{4F7BEB59-D7E3-1843-937B-DF268380A8F6}">
      <dsp:nvSpPr>
        <dsp:cNvPr id="0" name=""/>
        <dsp:cNvSpPr/>
      </dsp:nvSpPr>
      <dsp:spPr>
        <a:xfrm>
          <a:off x="3561038"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standard coefficient of kurtosis of 2.58 indicates a non-normal leptokurtic (peaked) distribution</a:t>
          </a:r>
          <a:endParaRPr lang="en-US" sz="2200" kern="1200" dirty="0"/>
        </a:p>
      </dsp:txBody>
      <dsp:txXfrm>
        <a:off x="3609099" y="1480505"/>
        <a:ext cx="1544801" cy="3954384"/>
      </dsp:txXfrm>
    </dsp:sp>
    <dsp:sp modelId="{633C8300-C85E-1546-8A69-C4C53429CC27}">
      <dsp:nvSpPr>
        <dsp:cNvPr id="0" name=""/>
        <dsp:cNvSpPr/>
      </dsp:nvSpPr>
      <dsp:spPr>
        <a:xfrm>
          <a:off x="5339799"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There are two low extreme outliers, </a:t>
          </a:r>
          <a:r>
            <a:rPr lang="en-US" sz="2200" i="1" kern="1200" dirty="0" smtClean="0"/>
            <a:t>z</a:t>
          </a:r>
          <a:r>
            <a:rPr lang="en-US" sz="2200" kern="1200" dirty="0" smtClean="0"/>
            <a:t> &lt; -2</a:t>
          </a:r>
          <a:endParaRPr lang="en-US" sz="2200" kern="1200" dirty="0"/>
        </a:p>
      </dsp:txBody>
      <dsp:txXfrm>
        <a:off x="5387860" y="1480505"/>
        <a:ext cx="1544801" cy="3954384"/>
      </dsp:txXfrm>
    </dsp:sp>
    <dsp:sp modelId="{451F7E04-893A-7A4E-BCFA-F0D17417E9F6}">
      <dsp:nvSpPr>
        <dsp:cNvPr id="0" name=""/>
        <dsp:cNvSpPr/>
      </dsp:nvSpPr>
      <dsp:spPr>
        <a:xfrm>
          <a:off x="7118559"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Kolmogorov-Smirnov test results are statistically significant at the .05 level indicating a non-normal distribution</a:t>
          </a:r>
          <a:endParaRPr lang="en-US" sz="2200" kern="1200" dirty="0"/>
        </a:p>
      </dsp:txBody>
      <dsp:txXfrm>
        <a:off x="7166620" y="1480505"/>
        <a:ext cx="1544801" cy="3954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rtl="0">
            <a:lnSpc>
              <a:spcPct val="90000"/>
            </a:lnSpc>
            <a:spcBef>
              <a:spcPct val="0"/>
            </a:spcBef>
            <a:spcAft>
              <a:spcPct val="35000"/>
            </a:spcAft>
          </a:pPr>
          <a:r>
            <a:rPr lang="en-US" sz="4900" i="0" kern="1200" dirty="0" smtClean="0"/>
            <a:t>The Normal Curve &amp; </a:t>
          </a:r>
          <a:r>
            <a:rPr lang="en-US" sz="4900" i="0" kern="1200" dirty="0" err="1" smtClean="0"/>
            <a:t>Univariate</a:t>
          </a:r>
          <a:r>
            <a:rPr lang="en-US" sz="4900" i="0" kern="1200" dirty="0" smtClean="0"/>
            <a:t> Normality</a:t>
          </a:r>
          <a:endParaRPr lang="en-US" sz="4900" i="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rtl="0">
            <a:lnSpc>
              <a:spcPct val="90000"/>
            </a:lnSpc>
            <a:spcBef>
              <a:spcPct val="0"/>
            </a:spcBef>
            <a:spcAft>
              <a:spcPct val="35000"/>
            </a:spcAft>
          </a:pPr>
          <a:r>
            <a:rPr lang="en-US" sz="4900" kern="1200" smtClean="0"/>
            <a:t>End of Presentation</a:t>
          </a:r>
          <a:endParaRPr lang="en-US" sz="49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10/22/15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10/22/15</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10/22/15</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10/22/15</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10/22/15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www.watertreepress.com/stats" TargetMode="External"/><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watertreepress.com/stats" TargetMode="Externa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smtClean="0">
                <a:latin typeface="Times New Roman" pitchFamily="18" charset="0"/>
                <a:cs typeface="Times New Roman" pitchFamily="18" charset="0"/>
              </a:rPr>
              <a:t>Statistical Fundamentals</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Using Microsoft Excel for </a:t>
            </a:r>
            <a:r>
              <a:rPr lang="en-US" sz="2400" i="1" dirty="0" err="1" smtClean="0">
                <a:latin typeface="Times New Roman" pitchFamily="18" charset="0"/>
                <a:cs typeface="Times New Roman" pitchFamily="18" charset="0"/>
              </a:rPr>
              <a:t>Univariate</a:t>
            </a:r>
            <a:r>
              <a:rPr lang="en-US" sz="2400" i="1" dirty="0" smtClean="0">
                <a:latin typeface="Times New Roman" pitchFamily="18" charset="0"/>
                <a:cs typeface="Times New Roman" pitchFamily="18" charset="0"/>
              </a:rPr>
              <a:t> and Bivariate Analysis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fontScale="62500" lnSpcReduction="20000"/>
          </a:bodyPr>
          <a:lstStyle/>
          <a:p>
            <a:pPr marL="0" indent="0" algn="ctr">
              <a:buNone/>
            </a:pPr>
            <a:r>
              <a:rPr lang="en-US" sz="6400" dirty="0" smtClean="0">
                <a:latin typeface="Times New Roman" pitchFamily="18" charset="0"/>
                <a:cs typeface="Times New Roman" pitchFamily="18" charset="0"/>
              </a:rPr>
              <a:t>The Normal Curve and </a:t>
            </a:r>
            <a:r>
              <a:rPr lang="en-US" sz="6400" dirty="0" err="1" smtClean="0">
                <a:latin typeface="Times New Roman" pitchFamily="18" charset="0"/>
                <a:cs typeface="Times New Roman" pitchFamily="18" charset="0"/>
              </a:rPr>
              <a:t>Univariate</a:t>
            </a:r>
            <a:r>
              <a:rPr lang="en-US" sz="6400" dirty="0" smtClean="0">
                <a:latin typeface="Times New Roman" pitchFamily="18" charset="0"/>
                <a:cs typeface="Times New Roman" pitchFamily="18" charset="0"/>
              </a:rPr>
              <a:t> Normality</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2015 by Alfred P. Rovai</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smtClean="0">
                <a:latin typeface="Times New Roman"/>
                <a:cs typeface="Times New Roman"/>
              </a:rPr>
              <a:t>Microsoft® Excel®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a:t>
            </a:r>
            <a:r>
              <a:rPr lang="en-US" sz="1200" dirty="0" smtClean="0">
                <a:latin typeface="Times New Roman"/>
                <a:cs typeface="Times New Roman"/>
              </a:rPr>
              <a:t>Microsoft Corporation.</a:t>
            </a:r>
            <a:endParaRPr lang="en-US" sz="1200" dirty="0">
              <a:latin typeface="Times New Roman"/>
              <a:cs typeface="Times New Roman"/>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55" y="1648020"/>
            <a:ext cx="3026645" cy="3819085"/>
          </a:xfrm>
          <a:prstGeom prst="rect">
            <a:avLst/>
          </a:prstGeom>
        </p:spPr>
      </p:pic>
    </p:spTree>
    <p:extLst>
      <p:ext uri="{BB962C8B-B14F-4D97-AF65-F5344CB8AC3E}">
        <p14:creationId xmlns:p14="http://schemas.microsoft.com/office/powerpoint/2010/main" val="1481599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8" name="TextBox 7"/>
          <p:cNvSpPr txBox="1"/>
          <p:nvPr/>
        </p:nvSpPr>
        <p:spPr>
          <a:xfrm>
            <a:off x="5867400" y="1600200"/>
            <a:ext cx="3124200" cy="4524315"/>
          </a:xfrm>
          <a:prstGeom prst="rect">
            <a:avLst/>
          </a:prstGeom>
          <a:solidFill>
            <a:srgbClr val="001667"/>
          </a:solidFill>
        </p:spPr>
        <p:txBody>
          <a:bodyPr wrap="square" rtlCol="0">
            <a:spAutoFit/>
          </a:bodyPr>
          <a:lstStyle/>
          <a:p>
            <a:pPr algn="ctr"/>
            <a:r>
              <a:rPr lang="en-US" dirty="0" smtClean="0"/>
              <a:t>Create a histogram that displays computer confidence posttest (comconf2) in accordance with the procedures described in the textbook and the Histograms Power Point presentation.  It </a:t>
            </a:r>
            <a:r>
              <a:rPr lang="en-US" dirty="0"/>
              <a:t>reveals a </a:t>
            </a:r>
            <a:r>
              <a:rPr lang="en-US" dirty="0" smtClean="0"/>
              <a:t>non-symmetric, </a:t>
            </a:r>
            <a:r>
              <a:rPr lang="en-US" dirty="0"/>
              <a:t>negatively-skewed </a:t>
            </a:r>
            <a:r>
              <a:rPr lang="en-US" dirty="0" smtClean="0"/>
              <a:t>shape that approximates a bell shape. </a:t>
            </a:r>
          </a:p>
          <a:p>
            <a:pPr algn="ctr"/>
            <a:endParaRPr lang="en-US" dirty="0"/>
          </a:p>
          <a:p>
            <a:pPr algn="ctr"/>
            <a:r>
              <a:rPr lang="en-US" dirty="0" smtClean="0"/>
              <a:t>The issue now is to determine whether or not </a:t>
            </a:r>
            <a:r>
              <a:rPr lang="en-US" dirty="0" err="1" smtClean="0"/>
              <a:t>univariate</a:t>
            </a:r>
            <a:r>
              <a:rPr lang="en-US" dirty="0" smtClean="0"/>
              <a:t> normality is tenable. That is, to determine the extent of the deviations from normality.</a:t>
            </a:r>
          </a:p>
        </p:txBody>
      </p:sp>
      <p:sp>
        <p:nvSpPr>
          <p:cNvPr id="5" name="Title 1"/>
          <p:cNvSpPr>
            <a:spLocks noGrp="1"/>
          </p:cNvSpPr>
          <p:nvPr>
            <p:ph type="title"/>
          </p:nvPr>
        </p:nvSpPr>
        <p:spPr>
          <a:xfrm>
            <a:off x="457200" y="228600"/>
            <a:ext cx="8229600" cy="609600"/>
          </a:xfrm>
        </p:spPr>
        <p:txBody>
          <a:bodyPr>
            <a:normAutofit/>
          </a:bodyPr>
          <a:lstStyle/>
          <a:p>
            <a:r>
              <a:rPr lang="en-US" sz="3200" dirty="0" smtClean="0">
                <a:latin typeface="Times New Roman" pitchFamily="18" charset="0"/>
                <a:cs typeface="Times New Roman" pitchFamily="18" charset="0"/>
              </a:rPr>
              <a:t>Creating a Histogram</a:t>
            </a:r>
            <a:endParaRPr lang="en-US" sz="18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4997115" cy="3200400"/>
          </a:xfrm>
          <a:prstGeom prst="rect">
            <a:avLst/>
          </a:prstGeom>
        </p:spPr>
      </p:pic>
    </p:spTree>
    <p:extLst>
      <p:ext uri="{BB962C8B-B14F-4D97-AF65-F5344CB8AC3E}">
        <p14:creationId xmlns:p14="http://schemas.microsoft.com/office/powerpoint/2010/main" val="859015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pPr lvl="0"/>
            <a:r>
              <a:rPr lang="en-US" sz="2800" dirty="0" smtClean="0"/>
              <a:t>Calculating Standard Coefficient </a:t>
            </a:r>
            <a:r>
              <a:rPr lang="en-US" sz="2800" dirty="0"/>
              <a:t>of </a:t>
            </a:r>
            <a:r>
              <a:rPr lang="en-US" sz="2800" dirty="0" err="1" smtClean="0"/>
              <a:t>Skewness</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914400"/>
            <a:ext cx="8153400" cy="5486400"/>
          </a:xfrm>
        </p:spPr>
        <p:txBody>
          <a:bodyPr>
            <a:noAutofit/>
          </a:bodyPr>
          <a:lstStyle/>
          <a:p>
            <a:pPr marL="0" indent="0">
              <a:buNone/>
            </a:pPr>
            <a:r>
              <a:rPr lang="en-US" sz="1800" dirty="0" err="1"/>
              <a:t>Skewness</a:t>
            </a:r>
            <a:r>
              <a:rPr lang="en-US" sz="1800" dirty="0"/>
              <a:t> is based on the third moment of the distribution, or the sum of cubic deviations from the mean. It measures deviations from perfect symmetry. </a:t>
            </a:r>
          </a:p>
          <a:p>
            <a:pPr>
              <a:buFont typeface="Arial"/>
              <a:buChar char="•"/>
            </a:pPr>
            <a:r>
              <a:rPr lang="en-US" sz="1800" dirty="0"/>
              <a:t>Positive </a:t>
            </a:r>
            <a:r>
              <a:rPr lang="en-US" sz="1800" dirty="0" err="1"/>
              <a:t>skewness</a:t>
            </a:r>
            <a:r>
              <a:rPr lang="en-US" sz="1800" dirty="0"/>
              <a:t> indicates a distribution with a heavier positive (right-hand) tail than a symmetrical </a:t>
            </a:r>
            <a:r>
              <a:rPr lang="en-US" sz="1800" dirty="0" smtClean="0"/>
              <a:t>distribution.</a:t>
            </a:r>
          </a:p>
          <a:p>
            <a:pPr>
              <a:buFont typeface="Arial"/>
              <a:buChar char="•"/>
            </a:pPr>
            <a:r>
              <a:rPr lang="en-US" sz="1800" dirty="0" smtClean="0"/>
              <a:t>Negative </a:t>
            </a:r>
            <a:r>
              <a:rPr lang="en-US" sz="1800" dirty="0" err="1"/>
              <a:t>skewness</a:t>
            </a:r>
            <a:r>
              <a:rPr lang="en-US" sz="1800" dirty="0"/>
              <a:t> indicates a distribution with a heavier negative </a:t>
            </a:r>
            <a:r>
              <a:rPr lang="en-US" sz="1800" dirty="0" smtClean="0"/>
              <a:t>tail.</a:t>
            </a:r>
          </a:p>
          <a:p>
            <a:pPr marL="0" indent="0">
              <a:buNone/>
            </a:pPr>
            <a:r>
              <a:rPr lang="en-US" sz="1800" dirty="0" smtClean="0"/>
              <a:t>Excel function:</a:t>
            </a:r>
          </a:p>
          <a:p>
            <a:pPr marL="0" indent="0" algn="ctr">
              <a:buNone/>
            </a:pPr>
            <a:r>
              <a:rPr lang="en-US" sz="1800" dirty="0" smtClean="0"/>
              <a:t>SKEW</a:t>
            </a:r>
            <a:r>
              <a:rPr lang="en-US" sz="1800" dirty="0"/>
              <a:t>(number1,number2,...). Returns the </a:t>
            </a:r>
            <a:r>
              <a:rPr lang="en-US" sz="1800" dirty="0" err="1"/>
              <a:t>skewness</a:t>
            </a:r>
            <a:r>
              <a:rPr lang="en-US" sz="1800" dirty="0"/>
              <a:t> statistic of a distribution.</a:t>
            </a:r>
          </a:p>
          <a:p>
            <a:pPr marL="0" indent="0">
              <a:buNone/>
            </a:pPr>
            <a:endParaRPr lang="en-US" sz="1800" dirty="0" smtClean="0"/>
          </a:p>
          <a:p>
            <a:pPr marL="0" indent="0">
              <a:buNone/>
            </a:pPr>
            <a:r>
              <a:rPr lang="en-US" sz="1800" dirty="0" smtClean="0"/>
              <a:t>The </a:t>
            </a:r>
            <a:r>
              <a:rPr lang="en-US" sz="1800" dirty="0"/>
              <a:t>standard error of </a:t>
            </a:r>
            <a:r>
              <a:rPr lang="en-US" sz="1800" dirty="0" err="1" smtClean="0"/>
              <a:t>skewness</a:t>
            </a:r>
            <a:r>
              <a:rPr lang="en-US" sz="1800" dirty="0" smtClean="0"/>
              <a:t> (SES) </a:t>
            </a:r>
            <a:r>
              <a:rPr lang="en-US" sz="1800" dirty="0"/>
              <a:t>is a measure of the accuracy of the </a:t>
            </a:r>
            <a:r>
              <a:rPr lang="en-US" sz="1800" dirty="0" err="1"/>
              <a:t>skewness</a:t>
            </a:r>
            <a:r>
              <a:rPr lang="en-US" sz="1800" dirty="0"/>
              <a:t> coefficient and is equal to the standard deviation of the sampling distribution of the statistic</a:t>
            </a:r>
            <a:r>
              <a:rPr lang="en-US" sz="1800" dirty="0" smtClean="0"/>
              <a:t>.</a:t>
            </a: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Normal </a:t>
            </a:r>
            <a:r>
              <a:rPr lang="en-US" sz="1800" dirty="0"/>
              <a:t>distributions produce a </a:t>
            </a:r>
            <a:r>
              <a:rPr lang="en-US" sz="1800" dirty="0" err="1"/>
              <a:t>skewness</a:t>
            </a:r>
            <a:r>
              <a:rPr lang="en-US" sz="1800" dirty="0"/>
              <a:t> statistic of approximately zero. The </a:t>
            </a:r>
            <a:r>
              <a:rPr lang="en-US" sz="1800" dirty="0" err="1"/>
              <a:t>skewness</a:t>
            </a:r>
            <a:r>
              <a:rPr lang="en-US" sz="1800" dirty="0"/>
              <a:t> coefficient divided by its standard error can be used as a test of </a:t>
            </a:r>
            <a:r>
              <a:rPr lang="en-US" sz="1800" dirty="0" smtClean="0"/>
              <a:t>normality. </a:t>
            </a:r>
            <a:r>
              <a:rPr lang="en-US" sz="1800" dirty="0"/>
              <a:t>T</a:t>
            </a:r>
            <a:r>
              <a:rPr lang="en-US" sz="1800" dirty="0" smtClean="0"/>
              <a:t>hat </a:t>
            </a:r>
            <a:r>
              <a:rPr lang="en-US" sz="1800" dirty="0"/>
              <a:t>is, one can reject normality if </a:t>
            </a:r>
            <a:r>
              <a:rPr lang="en-US" sz="1800" dirty="0" smtClean="0"/>
              <a:t>this statistic </a:t>
            </a:r>
            <a:r>
              <a:rPr lang="en-US" sz="1800" dirty="0"/>
              <a:t>is less than –2 or greater than +</a:t>
            </a:r>
            <a:r>
              <a:rPr lang="en-US" sz="1800" dirty="0" smtClean="0"/>
              <a:t>2.</a:t>
            </a:r>
            <a:endParaRPr lang="en-US" sz="1800" dirty="0"/>
          </a:p>
          <a:p>
            <a:pPr marL="0" indent="0">
              <a:buNone/>
            </a:pPr>
            <a:endParaRPr lang="en-US" sz="18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nvPr>
        </p:nvGraphicFramePr>
        <p:xfrm>
          <a:off x="3810000" y="4191000"/>
          <a:ext cx="1776413" cy="1079500"/>
        </p:xfrm>
        <a:graphic>
          <a:graphicData uri="http://schemas.openxmlformats.org/presentationml/2006/ole">
            <mc:AlternateContent xmlns:mc="http://schemas.openxmlformats.org/markup-compatibility/2006">
              <mc:Choice xmlns:v="urn:schemas-microsoft-com:vml" Requires="v">
                <p:oleObj spid="_x0000_s4102" name="Equation" r:id="rId3" imgW="711200" imgH="431800" progId="Equation.3">
                  <p:embed/>
                </p:oleObj>
              </mc:Choice>
              <mc:Fallback>
                <p:oleObj name="Equation" r:id="rId3" imgW="711200" imgH="431800" progId="Equation.3">
                  <p:embed/>
                  <p:pic>
                    <p:nvPicPr>
                      <p:cNvPr id="0" name=""/>
                      <p:cNvPicPr>
                        <a:picLocks noChangeAspect="1" noChangeArrowheads="1"/>
                      </p:cNvPicPr>
                      <p:nvPr/>
                    </p:nvPicPr>
                    <p:blipFill>
                      <a:blip r:embed="rId4"/>
                      <a:srcRect/>
                      <a:stretch>
                        <a:fillRect/>
                      </a:stretch>
                    </p:blipFill>
                    <p:spPr bwMode="auto">
                      <a:xfrm>
                        <a:off x="3810000" y="4191000"/>
                        <a:ext cx="1776413" cy="1079500"/>
                      </a:xfrm>
                      <a:prstGeom prst="rect">
                        <a:avLst/>
                      </a:prstGeom>
                      <a:solidFill>
                        <a:schemeClr val="tx1"/>
                      </a:solidFill>
                      <a:ln>
                        <a:noFill/>
                      </a:ln>
                      <a:effectLst>
                        <a:outerShdw blurRad="63500" dist="107763" dir="2700000" algn="ctr" rotWithShape="0">
                          <a:srgbClr val="000000">
                            <a:alpha val="74997"/>
                          </a:srgbClr>
                        </a:outerShdw>
                      </a:effectLst>
                      <a:extLs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435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5" y="914400"/>
            <a:ext cx="5791200" cy="2191888"/>
          </a:xfrm>
          <a:prstGeom prst="rect">
            <a:avLst/>
          </a:prstGeom>
        </p:spPr>
      </p:pic>
      <p:sp>
        <p:nvSpPr>
          <p:cNvPr id="6" name="TextBox 5"/>
          <p:cNvSpPr txBox="1"/>
          <p:nvPr/>
        </p:nvSpPr>
        <p:spPr>
          <a:xfrm>
            <a:off x="6172200" y="152400"/>
            <a:ext cx="2895600" cy="5632311"/>
          </a:xfrm>
          <a:prstGeom prst="rect">
            <a:avLst/>
          </a:prstGeom>
          <a:noFill/>
        </p:spPr>
        <p:txBody>
          <a:bodyPr wrap="square" rtlCol="0">
            <a:spAutoFit/>
          </a:bodyPr>
          <a:lstStyle/>
          <a:p>
            <a:r>
              <a:rPr lang="en-US" dirty="0"/>
              <a:t>C2:C76 is the address of comconf2 values.</a:t>
            </a:r>
          </a:p>
          <a:p>
            <a:endParaRPr lang="en-US" dirty="0" smtClean="0"/>
          </a:p>
          <a:p>
            <a:r>
              <a:rPr lang="en-US" dirty="0" smtClean="0"/>
              <a:t>Enter </a:t>
            </a:r>
            <a:r>
              <a:rPr lang="en-US" dirty="0"/>
              <a:t>the formulas displayed in cells </a:t>
            </a:r>
            <a:r>
              <a:rPr lang="en-US" dirty="0" smtClean="0"/>
              <a:t>B80:B82 </a:t>
            </a:r>
            <a:r>
              <a:rPr lang="en-US" dirty="0"/>
              <a:t>to calculate the </a:t>
            </a:r>
            <a:r>
              <a:rPr lang="en-US" dirty="0" err="1"/>
              <a:t>skewness</a:t>
            </a:r>
            <a:r>
              <a:rPr lang="en-US" dirty="0"/>
              <a:t> coefficient, the standard error of </a:t>
            </a:r>
            <a:r>
              <a:rPr lang="en-US" dirty="0" err="1"/>
              <a:t>skewness</a:t>
            </a:r>
            <a:r>
              <a:rPr lang="en-US" dirty="0"/>
              <a:t>, and the standard coefficient of </a:t>
            </a:r>
            <a:r>
              <a:rPr lang="en-US" dirty="0" err="1" smtClean="0"/>
              <a:t>skewness</a:t>
            </a:r>
            <a:r>
              <a:rPr lang="en-US" dirty="0" smtClean="0"/>
              <a:t> using the Charts tab.</a:t>
            </a:r>
          </a:p>
          <a:p>
            <a:endParaRPr lang="en-US" dirty="0" smtClean="0"/>
          </a:p>
          <a:p>
            <a:endParaRPr lang="en-US" dirty="0"/>
          </a:p>
          <a:p>
            <a:r>
              <a:rPr lang="en-US" dirty="0"/>
              <a:t>The standard coefficient of </a:t>
            </a:r>
            <a:r>
              <a:rPr lang="en-US" dirty="0" err="1"/>
              <a:t>skewness</a:t>
            </a:r>
            <a:r>
              <a:rPr lang="en-US" dirty="0"/>
              <a:t> for the computer confidence posttest data (-3.45) indicates a non-normal, negatively-skewed distribution because it is lower than -2.</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5" y="3429000"/>
            <a:ext cx="5817004" cy="2146300"/>
          </a:xfrm>
          <a:prstGeom prst="rect">
            <a:avLst/>
          </a:prstGeom>
        </p:spPr>
      </p:pic>
    </p:spTree>
    <p:extLst>
      <p:ext uri="{BB962C8B-B14F-4D97-AF65-F5344CB8AC3E}">
        <p14:creationId xmlns:p14="http://schemas.microsoft.com/office/powerpoint/2010/main" val="1944397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708"/>
            <a:ext cx="8229600" cy="457200"/>
          </a:xfrm>
        </p:spPr>
        <p:txBody>
          <a:bodyPr>
            <a:normAutofit fontScale="90000"/>
          </a:bodyPr>
          <a:lstStyle/>
          <a:p>
            <a:r>
              <a:rPr lang="en-US" sz="3200" dirty="0"/>
              <a:t>Calculating Standard </a:t>
            </a:r>
            <a:r>
              <a:rPr lang="en-US" sz="3200" dirty="0" smtClean="0"/>
              <a:t>Coefficient </a:t>
            </a:r>
            <a:r>
              <a:rPr lang="en-US" sz="3200" dirty="0"/>
              <a:t>of </a:t>
            </a:r>
            <a:r>
              <a:rPr lang="en-US" sz="3200" dirty="0" smtClean="0"/>
              <a:t>Kurtosis</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609600" y="533400"/>
            <a:ext cx="8153400" cy="5867400"/>
          </a:xfrm>
        </p:spPr>
        <p:txBody>
          <a:bodyPr>
            <a:noAutofit/>
          </a:bodyPr>
          <a:lstStyle/>
          <a:p>
            <a:pPr marL="0" indent="0">
              <a:buNone/>
            </a:pPr>
            <a:r>
              <a:rPr lang="en-US" sz="1800" dirty="0"/>
              <a:t>Kurtosis is derived from the fourth moment (i.e., the sum of quartic deviations). It captures the heaviness or weight of the tails relative to the center of the distribution. Kurtosis measures heavy-</a:t>
            </a:r>
            <a:r>
              <a:rPr lang="en-US" sz="1800" dirty="0" err="1"/>
              <a:t>tailedness</a:t>
            </a:r>
            <a:r>
              <a:rPr lang="en-US" sz="1800" dirty="0"/>
              <a:t> or light-</a:t>
            </a:r>
            <a:r>
              <a:rPr lang="en-US" sz="1800" dirty="0" err="1"/>
              <a:t>tailedness</a:t>
            </a:r>
            <a:r>
              <a:rPr lang="en-US" sz="1800" dirty="0"/>
              <a:t> relative to the normal distribution</a:t>
            </a:r>
            <a:r>
              <a:rPr lang="en-US" sz="1800" dirty="0" smtClean="0"/>
              <a:t>.</a:t>
            </a:r>
          </a:p>
          <a:p>
            <a:r>
              <a:rPr lang="en-US" sz="1800" dirty="0" smtClean="0"/>
              <a:t> </a:t>
            </a:r>
            <a:r>
              <a:rPr lang="en-US" sz="1800" dirty="0"/>
              <a:t>A heavy-tailed distribution has more values in the tails (away from the center of the distribution) than the normal distribution, and will have a negative kurtosis. </a:t>
            </a:r>
            <a:endParaRPr lang="en-US" sz="1800" dirty="0" smtClean="0"/>
          </a:p>
          <a:p>
            <a:r>
              <a:rPr lang="en-US" sz="1800" dirty="0" smtClean="0"/>
              <a:t>A </a:t>
            </a:r>
            <a:r>
              <a:rPr lang="en-US" sz="1800" dirty="0"/>
              <a:t>light-tailed distribution has more values in the center (away from the tails of the distribution) than the normal distribution, and will have a positive kurtosis</a:t>
            </a:r>
            <a:r>
              <a:rPr lang="en-US" sz="1800" dirty="0" smtClean="0"/>
              <a:t>.</a:t>
            </a:r>
            <a:endParaRPr lang="en-US" sz="1800" dirty="0"/>
          </a:p>
          <a:p>
            <a:pPr marL="0" indent="0">
              <a:buNone/>
            </a:pPr>
            <a:r>
              <a:rPr lang="en-US" sz="1800" dirty="0" smtClean="0"/>
              <a:t>Excel function:</a:t>
            </a:r>
            <a:endParaRPr lang="en-US" sz="1800" dirty="0"/>
          </a:p>
          <a:p>
            <a:pPr marL="0" indent="0" algn="ctr">
              <a:buNone/>
            </a:pPr>
            <a:r>
              <a:rPr lang="en-US" sz="1800" dirty="0"/>
              <a:t>KURT(number1,number2,...). Returns the kurtosis statistic of a distribution</a:t>
            </a:r>
            <a:r>
              <a:rPr lang="en-US" sz="1800" dirty="0" smtClean="0"/>
              <a:t>.</a:t>
            </a:r>
          </a:p>
          <a:p>
            <a:pPr marL="0" indent="0" algn="ctr">
              <a:buNone/>
            </a:pPr>
            <a:endParaRPr lang="en-US" sz="1800" dirty="0"/>
          </a:p>
          <a:p>
            <a:pPr marL="0" indent="0">
              <a:buNone/>
            </a:pPr>
            <a:r>
              <a:rPr lang="en-US" sz="1800" dirty="0"/>
              <a:t>The standard error of kurtosis is a measure of the accuracy of the kurtosis coefficient and is equal to the standard deviation of the sampling distribution of the statistic</a:t>
            </a:r>
            <a:r>
              <a:rPr lang="en-US" sz="1800" dirty="0" smtClean="0"/>
              <a:t>.</a:t>
            </a:r>
          </a:p>
          <a:p>
            <a:pPr marL="0" indent="0">
              <a:buNone/>
            </a:pPr>
            <a:r>
              <a:rPr lang="en-US" sz="1800" dirty="0" smtClean="0"/>
              <a:t> </a:t>
            </a:r>
          </a:p>
          <a:p>
            <a:pPr marL="0" indent="0">
              <a:buNone/>
            </a:pPr>
            <a:endParaRPr lang="en-US" sz="1800" dirty="0"/>
          </a:p>
          <a:p>
            <a:pPr marL="0" indent="0">
              <a:buNone/>
            </a:pPr>
            <a:endParaRPr lang="en-US" sz="1800" dirty="0" smtClean="0"/>
          </a:p>
          <a:p>
            <a:pPr marL="0" indent="0">
              <a:buNone/>
            </a:pPr>
            <a:r>
              <a:rPr lang="en-US" sz="1800" dirty="0" smtClean="0"/>
              <a:t>Normal </a:t>
            </a:r>
            <a:r>
              <a:rPr lang="en-US" sz="1800" dirty="0"/>
              <a:t>distributions produce a kurtosis statistic of approximately zero. The kurtosis coefficient divided by its standard error can be used as a test of </a:t>
            </a:r>
            <a:r>
              <a:rPr lang="en-US" sz="1800" dirty="0" smtClean="0"/>
              <a:t>normality. That </a:t>
            </a:r>
            <a:r>
              <a:rPr lang="en-US" sz="1800" dirty="0"/>
              <a:t>is, one can reject normality if </a:t>
            </a:r>
            <a:r>
              <a:rPr lang="en-US" sz="1800" dirty="0" smtClean="0"/>
              <a:t>this </a:t>
            </a:r>
            <a:r>
              <a:rPr lang="en-US" sz="1800" dirty="0"/>
              <a:t>ratio is less than –2 or greater than +</a:t>
            </a:r>
            <a:r>
              <a:rPr lang="en-US" sz="1800" dirty="0" smtClean="0"/>
              <a:t>2.</a:t>
            </a:r>
          </a:p>
          <a:p>
            <a:pPr marL="0" indent="0">
              <a:buNone/>
            </a:pPr>
            <a:endParaRPr lang="en-US" sz="18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nvPr>
        </p:nvGraphicFramePr>
        <p:xfrm>
          <a:off x="3733801" y="4572000"/>
          <a:ext cx="1676400" cy="935153"/>
        </p:xfrm>
        <a:graphic>
          <a:graphicData uri="http://schemas.openxmlformats.org/presentationml/2006/ole">
            <mc:AlternateContent xmlns:mc="http://schemas.openxmlformats.org/markup-compatibility/2006">
              <mc:Choice xmlns:v="urn:schemas-microsoft-com:vml" Requires="v">
                <p:oleObj spid="_x0000_s5126" name="Equation" r:id="rId3" imgW="774700" imgH="431800" progId="Equation.3">
                  <p:embed/>
                </p:oleObj>
              </mc:Choice>
              <mc:Fallback>
                <p:oleObj name="Equation" r:id="rId3" imgW="774700" imgH="431800" progId="Equation.3">
                  <p:embed/>
                  <p:pic>
                    <p:nvPicPr>
                      <p:cNvPr id="0" name=""/>
                      <p:cNvPicPr>
                        <a:picLocks noChangeAspect="1" noChangeArrowheads="1"/>
                      </p:cNvPicPr>
                      <p:nvPr/>
                    </p:nvPicPr>
                    <p:blipFill>
                      <a:blip r:embed="rId4"/>
                      <a:srcRect/>
                      <a:stretch>
                        <a:fillRect/>
                      </a:stretch>
                    </p:blipFill>
                    <p:spPr bwMode="auto">
                      <a:xfrm>
                        <a:off x="3733801" y="4572000"/>
                        <a:ext cx="1676400" cy="935153"/>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65750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5" y="914400"/>
            <a:ext cx="5791200" cy="2191888"/>
          </a:xfrm>
          <a:prstGeom prst="rect">
            <a:avLst/>
          </a:prstGeom>
        </p:spPr>
      </p:pic>
      <p:sp>
        <p:nvSpPr>
          <p:cNvPr id="6" name="TextBox 5"/>
          <p:cNvSpPr txBox="1"/>
          <p:nvPr/>
        </p:nvSpPr>
        <p:spPr>
          <a:xfrm>
            <a:off x="6172200" y="152400"/>
            <a:ext cx="2895600" cy="5355312"/>
          </a:xfrm>
          <a:prstGeom prst="rect">
            <a:avLst/>
          </a:prstGeom>
          <a:noFill/>
        </p:spPr>
        <p:txBody>
          <a:bodyPr wrap="square" rtlCol="0">
            <a:spAutoFit/>
          </a:bodyPr>
          <a:lstStyle/>
          <a:p>
            <a:r>
              <a:rPr lang="en-US" dirty="0"/>
              <a:t>C2:C76 is the address of comconf2 values.</a:t>
            </a:r>
          </a:p>
          <a:p>
            <a:endParaRPr lang="en-US" dirty="0" smtClean="0"/>
          </a:p>
          <a:p>
            <a:r>
              <a:rPr lang="en-US" dirty="0" smtClean="0"/>
              <a:t>Enter </a:t>
            </a:r>
            <a:r>
              <a:rPr lang="en-US" dirty="0"/>
              <a:t>the formulas displayed in cells </a:t>
            </a:r>
            <a:r>
              <a:rPr lang="en-US" dirty="0" smtClean="0"/>
              <a:t>B83:B85 </a:t>
            </a:r>
            <a:r>
              <a:rPr lang="en-US" dirty="0"/>
              <a:t>to calculate the </a:t>
            </a:r>
            <a:r>
              <a:rPr lang="en-US" dirty="0" smtClean="0"/>
              <a:t>kurtosis </a:t>
            </a:r>
            <a:r>
              <a:rPr lang="en-US" dirty="0"/>
              <a:t>coefficient, the standard error of </a:t>
            </a:r>
            <a:r>
              <a:rPr lang="en-US" dirty="0" smtClean="0"/>
              <a:t>kurtosis, </a:t>
            </a:r>
            <a:r>
              <a:rPr lang="en-US" dirty="0"/>
              <a:t>and the standard coefficient of </a:t>
            </a:r>
            <a:r>
              <a:rPr lang="en-US" dirty="0" smtClean="0"/>
              <a:t>kurtosis using the Charts tab.</a:t>
            </a:r>
          </a:p>
          <a:p>
            <a:endParaRPr lang="en-US" dirty="0" smtClean="0"/>
          </a:p>
          <a:p>
            <a:endParaRPr lang="en-US" dirty="0"/>
          </a:p>
          <a:p>
            <a:r>
              <a:rPr lang="en-US" dirty="0"/>
              <a:t>The standard coefficient of </a:t>
            </a:r>
            <a:r>
              <a:rPr lang="en-US" dirty="0" smtClean="0"/>
              <a:t>kurtosis </a:t>
            </a:r>
            <a:r>
              <a:rPr lang="en-US" dirty="0"/>
              <a:t>for the computer confidence posttest data </a:t>
            </a:r>
            <a:r>
              <a:rPr lang="en-US" dirty="0" smtClean="0"/>
              <a:t>(2.58) </a:t>
            </a:r>
            <a:r>
              <a:rPr lang="en-US" dirty="0"/>
              <a:t>indicates a non-normal, </a:t>
            </a:r>
            <a:r>
              <a:rPr lang="en-US" dirty="0" smtClean="0"/>
              <a:t>peaked (as opposed to flat) distribution </a:t>
            </a:r>
            <a:r>
              <a:rPr lang="en-US" dirty="0"/>
              <a:t>because it is </a:t>
            </a:r>
            <a:r>
              <a:rPr lang="en-US" dirty="0" smtClean="0"/>
              <a:t>higher </a:t>
            </a:r>
            <a:r>
              <a:rPr lang="en-US" dirty="0"/>
              <a:t>than </a:t>
            </a:r>
            <a:r>
              <a:rPr lang="en-US" dirty="0" smtClean="0"/>
              <a:t>2.</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5" y="3429000"/>
            <a:ext cx="5817004" cy="2146300"/>
          </a:xfrm>
          <a:prstGeom prst="rect">
            <a:avLst/>
          </a:prstGeom>
        </p:spPr>
      </p:pic>
    </p:spTree>
    <p:extLst>
      <p:ext uri="{BB962C8B-B14F-4D97-AF65-F5344CB8AC3E}">
        <p14:creationId xmlns:p14="http://schemas.microsoft.com/office/powerpoint/2010/main" val="1267596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3200" dirty="0" smtClean="0">
                <a:latin typeface="Times New Roman" pitchFamily="18" charset="0"/>
                <a:cs typeface="Times New Roman" pitchFamily="18" charset="0"/>
              </a:rPr>
              <a:t>Calculating Extreme Outliers</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990600"/>
            <a:ext cx="8153400" cy="5334000"/>
          </a:xfrm>
        </p:spPr>
        <p:txBody>
          <a:bodyPr>
            <a:noAutofit/>
          </a:bodyPr>
          <a:lstStyle/>
          <a:p>
            <a:pPr marL="0" indent="0">
              <a:buNone/>
            </a:pPr>
            <a:r>
              <a:rPr lang="en-US" sz="2400" dirty="0"/>
              <a:t>Outliers are anomalous observations that have extreme values with respect to a single variable. </a:t>
            </a:r>
            <a:endParaRPr lang="en-US" sz="2400" dirty="0" smtClean="0"/>
          </a:p>
          <a:p>
            <a:r>
              <a:rPr lang="en-US" sz="2400" dirty="0" smtClean="0"/>
              <a:t>Reasons </a:t>
            </a:r>
            <a:r>
              <a:rPr lang="en-US" sz="2400" dirty="0"/>
              <a:t>for outliers vary from data collection or data entry errors to valid but unusual measurements. </a:t>
            </a:r>
            <a:endParaRPr lang="en-US" sz="2400" dirty="0" smtClean="0"/>
          </a:p>
          <a:p>
            <a:r>
              <a:rPr lang="en-US" sz="2400" dirty="0" smtClean="0"/>
              <a:t>Normal </a:t>
            </a:r>
            <a:r>
              <a:rPr lang="en-US" sz="2400" dirty="0"/>
              <a:t>distributions do not include extreme outliers. </a:t>
            </a:r>
            <a:endParaRPr lang="en-US" sz="2400" dirty="0" smtClean="0"/>
          </a:p>
          <a:p>
            <a:r>
              <a:rPr lang="en-US" sz="2400" dirty="0"/>
              <a:t>It is common to define extreme </a:t>
            </a:r>
            <a:r>
              <a:rPr lang="en-US" sz="2400" dirty="0" err="1"/>
              <a:t>univariate</a:t>
            </a:r>
            <a:r>
              <a:rPr lang="en-US" sz="2400" dirty="0"/>
              <a:t> outliers as cases that are more than three standard deviations above the mean of the variable or less than three standard deviations from the mean. </a:t>
            </a:r>
          </a:p>
          <a:p>
            <a:pPr marL="0" indent="0">
              <a:buNone/>
            </a:pPr>
            <a:endParaRPr lang="en-US" sz="24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58016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89884"/>
            <a:ext cx="5791200" cy="24603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278760"/>
            <a:ext cx="3124200" cy="2051242"/>
          </a:xfrm>
          <a:prstGeom prst="rect">
            <a:avLst/>
          </a:prstGeom>
        </p:spPr>
      </p:pic>
      <p:sp>
        <p:nvSpPr>
          <p:cNvPr id="8" name="TextBox 7"/>
          <p:cNvSpPr txBox="1"/>
          <p:nvPr/>
        </p:nvSpPr>
        <p:spPr>
          <a:xfrm>
            <a:off x="4572000" y="1683399"/>
            <a:ext cx="4114800" cy="2585323"/>
          </a:xfrm>
          <a:prstGeom prst="rect">
            <a:avLst/>
          </a:prstGeom>
          <a:solidFill>
            <a:srgbClr val="001667"/>
          </a:solidFill>
        </p:spPr>
        <p:txBody>
          <a:bodyPr wrap="square" rtlCol="0">
            <a:spAutoFit/>
          </a:bodyPr>
          <a:lstStyle/>
          <a:p>
            <a:pPr algn="ctr"/>
            <a:r>
              <a:rPr lang="en-US" dirty="0" smtClean="0"/>
              <a:t>Calculate z-scores for variable computer confidence posttest (comconf2).  Enter the formula shown on the worksheet in cell P2. Then select cell P2, hold down the Shift key, and click on cell P87 in order to select the range P2:P87. Then use the Excel Edit menu and Fill Down to replicate the formula.</a:t>
            </a:r>
          </a:p>
          <a:p>
            <a:pPr algn="ctr"/>
            <a:endParaRPr lang="en-US" dirty="0"/>
          </a:p>
        </p:txBody>
      </p:sp>
      <p:sp>
        <p:nvSpPr>
          <p:cNvPr id="9" name="TextBox 8"/>
          <p:cNvSpPr txBox="1"/>
          <p:nvPr/>
        </p:nvSpPr>
        <p:spPr>
          <a:xfrm>
            <a:off x="3415726" y="4325025"/>
            <a:ext cx="3124200" cy="2031325"/>
          </a:xfrm>
          <a:prstGeom prst="rect">
            <a:avLst/>
          </a:prstGeom>
          <a:solidFill>
            <a:srgbClr val="001667"/>
          </a:solidFill>
        </p:spPr>
        <p:txBody>
          <a:bodyPr wrap="square" rtlCol="0">
            <a:spAutoFit/>
          </a:bodyPr>
          <a:lstStyle/>
          <a:p>
            <a:pPr algn="ctr"/>
            <a:r>
              <a:rPr lang="en-US" dirty="0" smtClean="0"/>
              <a:t>Extreme outliers have z-scores </a:t>
            </a:r>
            <a:r>
              <a:rPr lang="en-US" dirty="0"/>
              <a:t>below  – 2 </a:t>
            </a:r>
            <a:r>
              <a:rPr lang="en-US" dirty="0" smtClean="0"/>
              <a:t>and above +2.</a:t>
            </a:r>
          </a:p>
          <a:p>
            <a:pPr algn="ctr"/>
            <a:endParaRPr lang="en-US" dirty="0"/>
          </a:p>
          <a:p>
            <a:pPr algn="ctr"/>
            <a:r>
              <a:rPr lang="en-US" dirty="0"/>
              <a:t>Scan the z-scores to note the following extreme low outliers:</a:t>
            </a:r>
          </a:p>
          <a:p>
            <a:pPr algn="ctr"/>
            <a:r>
              <a:rPr lang="en-US" dirty="0"/>
              <a:t>Case 61: -3.09</a:t>
            </a:r>
          </a:p>
          <a:p>
            <a:pPr algn="ctr"/>
            <a:r>
              <a:rPr lang="en-US" dirty="0"/>
              <a:t>Case 73: -</a:t>
            </a:r>
            <a:r>
              <a:rPr lang="en-US" dirty="0" smtClean="0"/>
              <a:t>3.46 </a:t>
            </a:r>
            <a:endParaRPr lang="en-US" dirty="0"/>
          </a:p>
        </p:txBody>
      </p:sp>
      <p:sp>
        <p:nvSpPr>
          <p:cNvPr id="10" name="TextBox 9"/>
          <p:cNvSpPr txBox="1"/>
          <p:nvPr/>
        </p:nvSpPr>
        <p:spPr>
          <a:xfrm>
            <a:off x="4838700" y="852193"/>
            <a:ext cx="3848100" cy="646331"/>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solidFill>
                  <a:srgbClr val="001667"/>
                </a:solidFill>
              </a:rPr>
              <a:t>File available at</a:t>
            </a:r>
          </a:p>
          <a:p>
            <a:pPr algn="ctr"/>
            <a:r>
              <a:rPr lang="en-US" smtClean="0">
                <a:solidFill>
                  <a:srgbClr val="001667"/>
                </a:solidFill>
              </a:rPr>
              <a:t> </a:t>
            </a:r>
            <a:r>
              <a:rPr lang="en-US" smtClean="0">
                <a:solidFill>
                  <a:srgbClr val="001667"/>
                </a:solidFill>
                <a:hlinkClick r:id="rId4"/>
              </a:rPr>
              <a:t>http://www.watertreepress.com/stats</a:t>
            </a:r>
            <a:endParaRPr lang="en-US" dirty="0" smtClean="0">
              <a:solidFill>
                <a:srgbClr val="001667"/>
              </a:solidFill>
            </a:endParaRPr>
          </a:p>
        </p:txBody>
      </p:sp>
      <p:sp>
        <p:nvSpPr>
          <p:cNvPr id="7" name="Rectangle 6"/>
          <p:cNvSpPr/>
          <p:nvPr/>
        </p:nvSpPr>
        <p:spPr>
          <a:xfrm>
            <a:off x="4265746" y="358159"/>
            <a:ext cx="4548360" cy="369332"/>
          </a:xfrm>
          <a:prstGeom prst="rect">
            <a:avLst/>
          </a:prstGeom>
        </p:spPr>
        <p:txBody>
          <a:bodyPr wrap="none">
            <a:spAutoFit/>
          </a:bodyPr>
          <a:lstStyle/>
          <a:p>
            <a:pPr algn="ctr"/>
            <a:r>
              <a:rPr lang="en-US" dirty="0"/>
              <a:t>Open the dataset </a:t>
            </a:r>
            <a:r>
              <a:rPr lang="en-US" i="1" dirty="0" smtClean="0"/>
              <a:t>Computer Anxiety 3dEd.xlsx</a:t>
            </a:r>
            <a:r>
              <a:rPr lang="en-US" dirty="0" smtClean="0"/>
              <a:t>  </a:t>
            </a:r>
            <a:endParaRPr lang="en-US" dirty="0"/>
          </a:p>
        </p:txBody>
      </p:sp>
    </p:spTree>
    <p:extLst>
      <p:ext uri="{BB962C8B-B14F-4D97-AF65-F5344CB8AC3E}">
        <p14:creationId xmlns:p14="http://schemas.microsoft.com/office/powerpoint/2010/main" val="1095224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8"/>
            <a:ext cx="8229600" cy="457200"/>
          </a:xfrm>
        </p:spPr>
        <p:txBody>
          <a:bodyPr>
            <a:normAutofit fontScale="90000"/>
          </a:bodyPr>
          <a:lstStyle/>
          <a:p>
            <a:r>
              <a:rPr lang="en-US" sz="3200" dirty="0" smtClean="0">
                <a:latin typeface="Times New Roman" pitchFamily="18" charset="0"/>
                <a:cs typeface="Times New Roman" pitchFamily="18" charset="0"/>
              </a:rPr>
              <a:t>Conducting the Kolmogorov-Smirnov Test</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914400"/>
            <a:ext cx="8153400" cy="5334000"/>
          </a:xfrm>
        </p:spPr>
        <p:txBody>
          <a:bodyPr>
            <a:noAutofit/>
          </a:bodyPr>
          <a:lstStyle/>
          <a:p>
            <a:endParaRPr lang="en-US" sz="2400" dirty="0"/>
          </a:p>
          <a:p>
            <a:endParaRPr lang="en-US" sz="2400" dirty="0"/>
          </a:p>
          <a:p>
            <a:endParaRPr lang="en-US" sz="2400" dirty="0" smtClean="0"/>
          </a:p>
          <a:p>
            <a:endParaRPr lang="en-US" sz="24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6" name="TextBox 5"/>
          <p:cNvSpPr txBox="1"/>
          <p:nvPr/>
        </p:nvSpPr>
        <p:spPr>
          <a:xfrm>
            <a:off x="5169711" y="878732"/>
            <a:ext cx="3733800" cy="4801314"/>
          </a:xfrm>
          <a:prstGeom prst="rect">
            <a:avLst/>
          </a:prstGeom>
          <a:solidFill>
            <a:srgbClr val="001667"/>
          </a:solidFill>
        </p:spPr>
        <p:txBody>
          <a:bodyPr wrap="square" rtlCol="0">
            <a:spAutoFit/>
          </a:bodyPr>
          <a:lstStyle/>
          <a:p>
            <a:pPr algn="ctr"/>
            <a:r>
              <a:rPr lang="en-US" dirty="0" smtClean="0"/>
              <a:t>Conduct the Kolmogorov-Smirnov Test in </a:t>
            </a:r>
            <a:r>
              <a:rPr lang="en-US" dirty="0"/>
              <a:t>accordance with the procedures described in the </a:t>
            </a:r>
            <a:r>
              <a:rPr lang="en-US" dirty="0" smtClean="0"/>
              <a:t>textbook in order to evaluate the following null hypothesis:</a:t>
            </a:r>
          </a:p>
          <a:p>
            <a:pPr algn="ctr"/>
            <a:endParaRPr lang="en-US" dirty="0" smtClean="0"/>
          </a:p>
          <a:p>
            <a:pPr algn="ctr"/>
            <a:r>
              <a:rPr lang="en-US" i="1" dirty="0" smtClean="0"/>
              <a:t>H</a:t>
            </a:r>
            <a:r>
              <a:rPr lang="en-US" baseline="-25000" dirty="0" smtClean="0"/>
              <a:t>o</a:t>
            </a:r>
            <a:r>
              <a:rPr lang="en-US" dirty="0" smtClean="0"/>
              <a:t>: There </a:t>
            </a:r>
            <a:r>
              <a:rPr lang="en-US" dirty="0"/>
              <a:t>is no difference between the distribution of </a:t>
            </a:r>
            <a:r>
              <a:rPr lang="en-US" dirty="0" smtClean="0"/>
              <a:t>computer confidence posttest data </a:t>
            </a:r>
            <a:r>
              <a:rPr lang="en-US" dirty="0"/>
              <a:t>and a normal distribution</a:t>
            </a:r>
            <a:r>
              <a:rPr lang="en-US" dirty="0" smtClean="0"/>
              <a:t>.</a:t>
            </a:r>
          </a:p>
          <a:p>
            <a:pPr algn="ctr"/>
            <a:endParaRPr lang="en-US" dirty="0"/>
          </a:p>
          <a:p>
            <a:r>
              <a:rPr lang="en-US" dirty="0" smtClean="0"/>
              <a:t>Test results are </a:t>
            </a:r>
            <a:r>
              <a:rPr lang="en-US" dirty="0"/>
              <a:t>significant since </a:t>
            </a:r>
            <a:r>
              <a:rPr lang="en-US" i="1" dirty="0"/>
              <a:t>D</a:t>
            </a:r>
            <a:r>
              <a:rPr lang="en-US" dirty="0"/>
              <a:t> </a:t>
            </a:r>
            <a:r>
              <a:rPr lang="en-US" dirty="0" smtClean="0"/>
              <a:t>(2.23) &gt; </a:t>
            </a:r>
            <a:r>
              <a:rPr lang="en-US" dirty="0"/>
              <a:t>the critical value </a:t>
            </a:r>
            <a:r>
              <a:rPr lang="en-US" dirty="0" smtClean="0"/>
              <a:t>(0.10) at </a:t>
            </a:r>
            <a:r>
              <a:rPr lang="en-US" dirty="0"/>
              <a:t>the .05 significance level. Therefore, there is sufficient evidence to reject the null hypothesis and assume normality is not </a:t>
            </a:r>
            <a:r>
              <a:rPr lang="en-US" dirty="0" smtClean="0"/>
              <a:t>tenable.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11" y="990600"/>
            <a:ext cx="5054600" cy="3352800"/>
          </a:xfrm>
          <a:prstGeom prst="rect">
            <a:avLst/>
          </a:prstGeom>
        </p:spPr>
      </p:pic>
    </p:spTree>
    <p:extLst>
      <p:ext uri="{BB962C8B-B14F-4D97-AF65-F5344CB8AC3E}">
        <p14:creationId xmlns:p14="http://schemas.microsoft.com/office/powerpoint/2010/main" val="1738503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3200" dirty="0" smtClean="0">
                <a:latin typeface="Times New Roman" pitchFamily="18" charset="0"/>
                <a:cs typeface="Times New Roman" pitchFamily="18" charset="0"/>
              </a:rPr>
              <a:t>Conclusion</a:t>
            </a:r>
            <a:endParaRPr lang="en-US" sz="18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nvPr>
        </p:nvGraphicFramePr>
        <p:xfrm>
          <a:off x="228600" y="6858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353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1922921607"/>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Normal Curve</a:t>
            </a:r>
            <a:endParaRPr lang="en-US" sz="3200" dirty="0">
              <a:latin typeface="Times New Roman" pitchFamily="18" charset="0"/>
              <a:cs typeface="Times New Roman" pitchFamily="18" charset="0"/>
            </a:endParaRPr>
          </a:p>
        </p:txBody>
      </p:sp>
      <p:sp>
        <p:nvSpPr>
          <p:cNvPr id="11" name="Content Placeholder 2"/>
          <p:cNvSpPr>
            <a:spLocks noGrp="1"/>
          </p:cNvSpPr>
          <p:nvPr>
            <p:ph idx="1"/>
          </p:nvPr>
        </p:nvSpPr>
        <p:spPr>
          <a:xfrm>
            <a:off x="419100" y="1600070"/>
            <a:ext cx="8229600" cy="4906963"/>
          </a:xfrm>
        </p:spPr>
        <p:txBody>
          <a:bodyPr>
            <a:normAutofit fontScale="92500"/>
          </a:bodyPr>
          <a:lstStyle/>
          <a:p>
            <a:r>
              <a:rPr lang="en-US" sz="2400" dirty="0" smtClean="0">
                <a:latin typeface="Times New Roman" pitchFamily="18" charset="0"/>
                <a:cs typeface="Times New Roman" pitchFamily="18" charset="0"/>
              </a:rPr>
              <a:t>The normal or Gaussian curve is a family of distributions.</a:t>
            </a:r>
          </a:p>
          <a:p>
            <a:r>
              <a:rPr lang="en-US" sz="2400" dirty="0" smtClean="0">
                <a:latin typeface="Times New Roman" pitchFamily="18" charset="0"/>
                <a:cs typeface="Times New Roman" pitchFamily="18" charset="0"/>
              </a:rPr>
              <a:t>It is a </a:t>
            </a:r>
            <a:r>
              <a:rPr lang="en-US" sz="2400" dirty="0">
                <a:latin typeface="Times New Roman" pitchFamily="18" charset="0"/>
                <a:cs typeface="Times New Roman" pitchFamily="18" charset="0"/>
              </a:rPr>
              <a:t>smooth curve </a:t>
            </a:r>
            <a:r>
              <a:rPr lang="en-US" sz="2400" dirty="0" smtClean="0">
                <a:latin typeface="Times New Roman" pitchFamily="18" charset="0"/>
                <a:cs typeface="Times New Roman" pitchFamily="18" charset="0"/>
              </a:rPr>
              <a:t>and is </a:t>
            </a:r>
            <a:r>
              <a:rPr lang="en-US" sz="2400" dirty="0">
                <a:latin typeface="Times New Roman" pitchFamily="18" charset="0"/>
                <a:cs typeface="Times New Roman" pitchFamily="18" charset="0"/>
              </a:rPr>
              <a:t>referred to as a probability density curve </a:t>
            </a:r>
            <a:r>
              <a:rPr lang="en-US" sz="2400" dirty="0" smtClean="0">
                <a:latin typeface="Times New Roman" pitchFamily="18" charset="0"/>
                <a:cs typeface="Times New Roman" pitchFamily="18" charset="0"/>
              </a:rPr>
              <a:t>for a random variable, </a:t>
            </a:r>
            <a:r>
              <a:rPr lang="en-US" sz="2400" i="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rather </a:t>
            </a:r>
            <a:r>
              <a:rPr lang="en-US" sz="2400" dirty="0">
                <a:latin typeface="Times New Roman" pitchFamily="18" charset="0"/>
                <a:cs typeface="Times New Roman" pitchFamily="18" charset="0"/>
              </a:rPr>
              <a:t>than a frequency curve as one sees in </a:t>
            </a:r>
            <a:r>
              <a:rPr lang="en-US" sz="2400" dirty="0" smtClean="0">
                <a:latin typeface="Times New Roman" pitchFamily="18" charset="0"/>
                <a:cs typeface="Times New Roman" pitchFamily="18" charset="0"/>
              </a:rPr>
              <a:t>a histogram.</a:t>
            </a:r>
          </a:p>
          <a:p>
            <a:pPr lvl="1"/>
            <a:r>
              <a:rPr lang="en-US" sz="2000" dirty="0">
                <a:latin typeface="Times New Roman" pitchFamily="18" charset="0"/>
                <a:cs typeface="Times New Roman" pitchFamily="18" charset="0"/>
              </a:rPr>
              <a:t>The area under the graph of a density </a:t>
            </a:r>
            <a:r>
              <a:rPr lang="en-US" sz="2000" dirty="0" smtClean="0">
                <a:latin typeface="Times New Roman" pitchFamily="18" charset="0"/>
                <a:cs typeface="Times New Roman" pitchFamily="18" charset="0"/>
              </a:rPr>
              <a:t>curve </a:t>
            </a:r>
            <a:r>
              <a:rPr lang="en-US" sz="2000" dirty="0">
                <a:latin typeface="Times New Roman" pitchFamily="18" charset="0"/>
                <a:cs typeface="Times New Roman" pitchFamily="18" charset="0"/>
              </a:rPr>
              <a:t>over some interval represents the probability of observing a value of the random variable in that interval</a:t>
            </a:r>
            <a:r>
              <a:rPr lang="en-US" sz="20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family of normal curves has the following characteristics:</a:t>
            </a:r>
          </a:p>
          <a:p>
            <a:pPr lvl="1"/>
            <a:r>
              <a:rPr lang="en-US" sz="2000" dirty="0" smtClean="0">
                <a:latin typeface="Times New Roman" pitchFamily="18" charset="0"/>
                <a:cs typeface="Times New Roman" pitchFamily="18" charset="0"/>
              </a:rPr>
              <a:t>Bell-shaped</a:t>
            </a:r>
          </a:p>
          <a:p>
            <a:pPr lvl="1"/>
            <a:r>
              <a:rPr lang="en-US" sz="2000" dirty="0" smtClean="0">
                <a:latin typeface="Times New Roman" pitchFamily="18" charset="0"/>
                <a:cs typeface="Times New Roman" pitchFamily="18" charset="0"/>
              </a:rPr>
              <a:t>Symmetrical about the mean (the line of symmetry)</a:t>
            </a:r>
          </a:p>
          <a:p>
            <a:pPr lvl="1"/>
            <a:r>
              <a:rPr lang="en-US" sz="2000" dirty="0" smtClean="0">
                <a:latin typeface="Times New Roman" pitchFamily="18" charset="0"/>
                <a:cs typeface="Times New Roman" pitchFamily="18" charset="0"/>
              </a:rPr>
              <a:t>Tails are asymptotic (they approach </a:t>
            </a:r>
            <a:r>
              <a:rPr lang="en-US" sz="2000" dirty="0">
                <a:latin typeface="Times New Roman" pitchFamily="18" charset="0"/>
                <a:cs typeface="Times New Roman" pitchFamily="18" charset="0"/>
              </a:rPr>
              <a:t>but </a:t>
            </a:r>
            <a:r>
              <a:rPr lang="en-US" sz="2000" dirty="0" smtClean="0">
                <a:latin typeface="Times New Roman" pitchFamily="18" charset="0"/>
                <a:cs typeface="Times New Roman" pitchFamily="18" charset="0"/>
              </a:rPr>
              <a:t>do not touch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x-axis)</a:t>
            </a:r>
          </a:p>
          <a:p>
            <a:pPr lvl="1"/>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total area </a:t>
            </a:r>
            <a:r>
              <a:rPr lang="en-US" sz="2000" dirty="0">
                <a:latin typeface="Times New Roman" pitchFamily="18" charset="0"/>
                <a:cs typeface="Times New Roman" pitchFamily="18" charset="0"/>
              </a:rPr>
              <a:t>under any </a:t>
            </a:r>
            <a:r>
              <a:rPr lang="en-US" sz="2000" dirty="0" smtClean="0">
                <a:latin typeface="Times New Roman" pitchFamily="18" charset="0"/>
                <a:cs typeface="Times New Roman" pitchFamily="18" charset="0"/>
              </a:rPr>
              <a:t>normal curve </a:t>
            </a:r>
            <a:r>
              <a:rPr lang="en-US" sz="2000" dirty="0">
                <a:latin typeface="Times New Roman" pitchFamily="18" charset="0"/>
                <a:cs typeface="Times New Roman" pitchFamily="18" charset="0"/>
              </a:rPr>
              <a:t>is 1 because there is a 100% probability that the curve represents all possible occurrences of the associated </a:t>
            </a:r>
            <a:r>
              <a:rPr lang="en-US" sz="2000" dirty="0" smtClean="0">
                <a:latin typeface="Times New Roman" pitchFamily="18" charset="0"/>
                <a:cs typeface="Times New Roman" pitchFamily="18" charset="0"/>
              </a:rPr>
              <a:t>event (i.e., normal curves are probability density curves)</a:t>
            </a:r>
          </a:p>
          <a:p>
            <a:pPr lvl="1"/>
            <a:r>
              <a:rPr lang="en-US" sz="2000" dirty="0" smtClean="0">
                <a:latin typeface="Times New Roman" pitchFamily="18" charset="0"/>
                <a:cs typeface="Times New Roman" pitchFamily="18" charset="0"/>
              </a:rPr>
              <a:t>Involve a large number of cases</a:t>
            </a:r>
          </a:p>
          <a:p>
            <a:pPr lvl="1"/>
            <a:endParaRPr lang="en-US" sz="1600" dirty="0">
              <a:latin typeface="Times New Roman" pitchFamily="18" charset="0"/>
              <a:cs typeface="Times New Roman" pitchFamily="18" charset="0"/>
            </a:endParaRPr>
          </a:p>
          <a:p>
            <a:pPr lvl="1"/>
            <a:endParaRPr lang="en-US" sz="1600" dirty="0" smtClean="0">
              <a:latin typeface="Times New Roman" pitchFamily="18" charset="0"/>
              <a:cs typeface="Times New Roman" pitchFamily="18" charset="0"/>
            </a:endParaRPr>
          </a:p>
        </p:txBody>
      </p:sp>
      <p:pic>
        <p:nvPicPr>
          <p:cNvPr id="12" name="Picture 11" descr="Normal cur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52400"/>
            <a:ext cx="2365248" cy="1475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440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81000" y="76200"/>
            <a:ext cx="8305800" cy="533400"/>
          </a:xfrm>
        </p:spPr>
        <p:txBody>
          <a:bodyPr>
            <a:normAutofit fontScale="90000"/>
          </a:bodyPr>
          <a:lstStyle/>
          <a:p>
            <a:r>
              <a:rPr lang="en-US" sz="3200" dirty="0" smtClean="0">
                <a:latin typeface="Times New Roman" pitchFamily="18" charset="0"/>
                <a:cs typeface="Times New Roman" pitchFamily="18" charset="0"/>
              </a:rPr>
              <a:t>Normal Curve</a:t>
            </a:r>
            <a:endParaRPr lang="en-US" sz="3200" dirty="0">
              <a:latin typeface="Times New Roman" pitchFamily="18" charset="0"/>
              <a:cs typeface="Times New Roman" pitchFamily="18" charset="0"/>
            </a:endParaRPr>
          </a:p>
        </p:txBody>
      </p:sp>
      <p:sp>
        <p:nvSpPr>
          <p:cNvPr id="11" name="Content Placeholder 2"/>
          <p:cNvSpPr>
            <a:spLocks noGrp="1"/>
          </p:cNvSpPr>
          <p:nvPr>
            <p:ph idx="1"/>
          </p:nvPr>
        </p:nvSpPr>
        <p:spPr>
          <a:xfrm>
            <a:off x="571500" y="5039854"/>
            <a:ext cx="8153400" cy="1325563"/>
          </a:xfrm>
        </p:spPr>
        <p:txBody>
          <a:bodyPr>
            <a:normAutofit/>
          </a:bodyPr>
          <a:lstStyle/>
          <a:p>
            <a:pPr marL="0" indent="0" algn="ctr">
              <a:buNone/>
            </a:pPr>
            <a:r>
              <a:rPr lang="en-US" sz="2000" dirty="0" smtClean="0">
                <a:latin typeface="Times New Roman" pitchFamily="18" charset="0"/>
                <a:cs typeface="Times New Roman" pitchFamily="18" charset="0"/>
              </a:rPr>
              <a:t>Various normal curves are shown above. The line of symmetry for each is </a:t>
            </a:r>
            <a:r>
              <a:rPr lang="en-US" sz="2000" dirty="0">
                <a:latin typeface="Times New Roman" pitchFamily="18" charset="0"/>
                <a:cs typeface="Times New Roman" pitchFamily="18" charset="0"/>
              </a:rPr>
              <a:t>at </a:t>
            </a:r>
            <a:r>
              <a:rPr lang="en-US" sz="2000" dirty="0" smtClean="0">
                <a:latin typeface="Times New Roman" pitchFamily="18" charset="0"/>
                <a:cs typeface="Times New Roman" pitchFamily="18" charset="0"/>
              </a:rPr>
              <a:t>μ (the mean). The curve will be peaked (skinnier or leptokurtic) if the </a:t>
            </a:r>
            <a:r>
              <a:rPr lang="en-US" sz="2000" dirty="0" err="1" smtClean="0">
                <a:latin typeface="Times New Roman" pitchFamily="18" charset="0"/>
                <a:cs typeface="Times New Roman" pitchFamily="18" charset="0"/>
              </a:rPr>
              <a:t>σ</a:t>
            </a:r>
            <a:r>
              <a:rPr lang="en-US" sz="2000" dirty="0" smtClean="0">
                <a:latin typeface="Times New Roman" pitchFamily="18" charset="0"/>
                <a:cs typeface="Times New Roman" pitchFamily="18" charset="0"/>
              </a:rPr>
              <a:t> (standard deviation) is smaller and flatter or </a:t>
            </a:r>
            <a:r>
              <a:rPr lang="en-US" sz="2000" dirty="0" err="1" smtClean="0">
                <a:latin typeface="Times New Roman" pitchFamily="18" charset="0"/>
                <a:cs typeface="Times New Roman" pitchFamily="18" charset="0"/>
              </a:rPr>
              <a:t>platykurtic</a:t>
            </a:r>
            <a:r>
              <a:rPr lang="en-US" sz="2000" dirty="0" smtClean="0">
                <a:latin typeface="Times New Roman" pitchFamily="18" charset="0"/>
                <a:cs typeface="Times New Roman" pitchFamily="18" charset="0"/>
              </a:rPr>
              <a:t> if it is larger.</a:t>
            </a:r>
          </a:p>
          <a:p>
            <a:pPr lvl="1"/>
            <a:endParaRPr lang="en-US" sz="1600" dirty="0">
              <a:latin typeface="Times New Roman" pitchFamily="18" charset="0"/>
              <a:cs typeface="Times New Roman" pitchFamily="18" charset="0"/>
            </a:endParaRPr>
          </a:p>
          <a:p>
            <a:pPr lvl="1"/>
            <a:endParaRPr lang="en-US" sz="1600" dirty="0" smtClean="0">
              <a:latin typeface="Times New Roman" pitchFamily="18" charset="0"/>
              <a:cs typeface="Times New Roman" pitchFamily="18" charset="0"/>
            </a:endParaRPr>
          </a:p>
        </p:txBody>
      </p:sp>
      <p:pic>
        <p:nvPicPr>
          <p:cNvPr id="2" name="Picture 1" descr="1024px-Normal_distribution_pd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762000"/>
            <a:ext cx="5715000" cy="4286920"/>
          </a:xfrm>
          <a:prstGeom prst="rect">
            <a:avLst/>
          </a:prstGeom>
        </p:spPr>
      </p:pic>
    </p:spTree>
    <p:extLst>
      <p:ext uri="{BB962C8B-B14F-4D97-AF65-F5344CB8AC3E}">
        <p14:creationId xmlns:p14="http://schemas.microsoft.com/office/powerpoint/2010/main" val="2791368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81000" y="76200"/>
            <a:ext cx="8305800" cy="715962"/>
          </a:xfrm>
        </p:spPr>
        <p:txBody>
          <a:bodyPr>
            <a:normAutofit/>
          </a:bodyPr>
          <a:lstStyle/>
          <a:p>
            <a:r>
              <a:rPr lang="en-US" sz="3200" dirty="0" smtClean="0">
                <a:latin typeface="Times New Roman" pitchFamily="18" charset="0"/>
                <a:cs typeface="Times New Roman" pitchFamily="18" charset="0"/>
              </a:rPr>
              <a:t>Empirical Rule</a:t>
            </a:r>
            <a:endParaRPr lang="en-US" sz="3200" dirty="0">
              <a:latin typeface="Times New Roman" pitchFamily="18" charset="0"/>
              <a:cs typeface="Times New Roman" pitchFamily="18" charset="0"/>
            </a:endParaRPr>
          </a:p>
        </p:txBody>
      </p:sp>
      <p:sp>
        <p:nvSpPr>
          <p:cNvPr id="11" name="Content Placeholder 2"/>
          <p:cNvSpPr>
            <a:spLocks noGrp="1"/>
          </p:cNvSpPr>
          <p:nvPr>
            <p:ph idx="1"/>
          </p:nvPr>
        </p:nvSpPr>
        <p:spPr>
          <a:xfrm>
            <a:off x="457200" y="1066800"/>
            <a:ext cx="8153400" cy="5334000"/>
          </a:xfrm>
        </p:spPr>
        <p:txBody>
          <a:bodyPr>
            <a:normAutofit fontScale="55000" lnSpcReduction="20000"/>
          </a:bodyPr>
          <a:lstStyle/>
          <a:p>
            <a:pPr marL="0" indent="0">
              <a:buNone/>
            </a:pPr>
            <a:r>
              <a:rPr lang="en-US" sz="3800" dirty="0" smtClean="0">
                <a:latin typeface="Times New Roman" pitchFamily="18" charset="0"/>
                <a:cs typeface="Times New Roman" pitchFamily="18" charset="0"/>
              </a:rPr>
              <a:t>In a normal </a:t>
            </a:r>
            <a:r>
              <a:rPr lang="en-US" sz="3800" dirty="0" smtClean="0">
                <a:latin typeface="Times New Roman" pitchFamily="18" charset="0"/>
                <a:cs typeface="Times New Roman" pitchFamily="18" charset="0"/>
              </a:rPr>
              <a:t>distribution (or approximately normal distribution) </a:t>
            </a:r>
            <a:r>
              <a:rPr lang="en-US" sz="3800" dirty="0" smtClean="0">
                <a:latin typeface="Times New Roman" pitchFamily="18" charset="0"/>
                <a:cs typeface="Times New Roman" pitchFamily="18" charset="0"/>
              </a:rPr>
              <a:t>with </a:t>
            </a:r>
            <a:r>
              <a:rPr lang="en-US" sz="3800" dirty="0">
                <a:latin typeface="Times New Roman" pitchFamily="18" charset="0"/>
                <a:cs typeface="Times New Roman" pitchFamily="18" charset="0"/>
              </a:rPr>
              <a:t>mean </a:t>
            </a:r>
            <a:r>
              <a:rPr lang="en-US" sz="3800" dirty="0" smtClean="0">
                <a:latin typeface="Times New Roman" pitchFamily="18" charset="0"/>
                <a:cs typeface="Times New Roman" pitchFamily="18" charset="0"/>
              </a:rPr>
              <a:t>μ and </a:t>
            </a:r>
            <a:r>
              <a:rPr lang="en-US" sz="3800" dirty="0">
                <a:latin typeface="Times New Roman" pitchFamily="18" charset="0"/>
                <a:cs typeface="Times New Roman" pitchFamily="18" charset="0"/>
              </a:rPr>
              <a:t>standard deviation </a:t>
            </a:r>
            <a:r>
              <a:rPr lang="en-US" sz="3800" dirty="0" err="1">
                <a:latin typeface="Times New Roman" pitchFamily="18" charset="0"/>
                <a:cs typeface="Times New Roman" pitchFamily="18" charset="0"/>
              </a:rPr>
              <a:t>σ</a:t>
            </a: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the approximate areas under the normal curve are as follows:</a:t>
            </a:r>
          </a:p>
          <a:p>
            <a:pPr marL="0" indent="0" algn="ctr">
              <a:buNone/>
            </a:pPr>
            <a:endParaRPr lang="en-US" sz="3800" dirty="0" smtClean="0">
              <a:latin typeface="Times New Roman" pitchFamily="18" charset="0"/>
              <a:cs typeface="Times New Roman" pitchFamily="18" charset="0"/>
            </a:endParaRPr>
          </a:p>
          <a:p>
            <a:pPr marL="449263" lvl="1" indent="-222250">
              <a:buFont typeface="Arial"/>
              <a:buChar char="•"/>
            </a:pPr>
            <a:r>
              <a:rPr lang="en-US" sz="3400" dirty="0">
                <a:latin typeface="Times New Roman" pitchFamily="18" charset="0"/>
                <a:cs typeface="Times New Roman" pitchFamily="18" charset="0"/>
              </a:rPr>
              <a:t>34.1% of the occurrences will fall between μ and 1σ</a:t>
            </a:r>
          </a:p>
          <a:p>
            <a:pPr marL="449263" lvl="1" indent="-222250">
              <a:buFont typeface="Arial"/>
              <a:buChar char="•"/>
            </a:pPr>
            <a:r>
              <a:rPr lang="en-US" sz="3400" dirty="0">
                <a:latin typeface="Times New Roman" pitchFamily="18" charset="0"/>
                <a:cs typeface="Times New Roman" pitchFamily="18" charset="0"/>
              </a:rPr>
              <a:t>13.6% of the occurrences will fall between 1σ &amp; 2σ</a:t>
            </a:r>
          </a:p>
          <a:p>
            <a:pPr marL="449263" lvl="1" indent="-222250">
              <a:buFont typeface="Arial"/>
              <a:buChar char="•"/>
            </a:pPr>
            <a:r>
              <a:rPr lang="en-US" sz="3400" dirty="0">
                <a:latin typeface="Times New Roman" pitchFamily="18" charset="0"/>
                <a:cs typeface="Times New Roman" pitchFamily="18" charset="0"/>
              </a:rPr>
              <a:t>2.15% of the occurrences will fall between 2σ &amp; </a:t>
            </a:r>
            <a:r>
              <a:rPr lang="en-US" sz="3400" dirty="0" smtClean="0">
                <a:latin typeface="Times New Roman" pitchFamily="18" charset="0"/>
                <a:cs typeface="Times New Roman" pitchFamily="18" charset="0"/>
              </a:rPr>
              <a:t>3σ</a:t>
            </a:r>
          </a:p>
          <a:p>
            <a:pPr marL="457200" lvl="1" indent="0">
              <a:buNone/>
            </a:pPr>
            <a:endParaRPr lang="en-US" sz="3400" dirty="0" smtClean="0">
              <a:latin typeface="Times New Roman" pitchFamily="18" charset="0"/>
              <a:cs typeface="Times New Roman" pitchFamily="18" charset="0"/>
            </a:endParaRPr>
          </a:p>
          <a:p>
            <a:pPr marL="60325" lvl="1" indent="0">
              <a:buNone/>
            </a:pPr>
            <a:r>
              <a:rPr lang="en-US" sz="3400" dirty="0" smtClean="0">
                <a:latin typeface="Times New Roman" pitchFamily="18" charset="0"/>
                <a:cs typeface="Times New Roman" pitchFamily="18" charset="0"/>
              </a:rPr>
              <a:t>If one adds </a:t>
            </a:r>
            <a:r>
              <a:rPr lang="en-US" sz="3400" dirty="0">
                <a:latin typeface="Times New Roman" pitchFamily="18" charset="0"/>
                <a:cs typeface="Times New Roman" pitchFamily="18" charset="0"/>
              </a:rPr>
              <a:t>percentages, </a:t>
            </a:r>
            <a:r>
              <a:rPr lang="en-US" sz="3400" dirty="0" smtClean="0">
                <a:latin typeface="Times New Roman" pitchFamily="18" charset="0"/>
                <a:cs typeface="Times New Roman" pitchFamily="18" charset="0"/>
              </a:rPr>
              <a:t>approximately:</a:t>
            </a:r>
          </a:p>
          <a:p>
            <a:pPr marL="457200" lvl="1" indent="0">
              <a:buNone/>
            </a:pPr>
            <a:endParaRPr lang="en-US" sz="3400" dirty="0">
              <a:latin typeface="Times New Roman" pitchFamily="18" charset="0"/>
              <a:cs typeface="Times New Roman" pitchFamily="18" charset="0"/>
            </a:endParaRPr>
          </a:p>
          <a:p>
            <a:pPr marL="454025" lvl="1" indent="-227013">
              <a:buNone/>
            </a:pP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68% of the distribution lies within </a:t>
            </a:r>
            <a:r>
              <a:rPr lang="en-US" sz="3600" dirty="0" smtClean="0"/>
              <a:t>± </a:t>
            </a:r>
            <a:r>
              <a:rPr lang="en-US" sz="3400" dirty="0" smtClean="0">
                <a:latin typeface="Times New Roman" pitchFamily="18" charset="0"/>
                <a:cs typeface="Times New Roman" pitchFamily="18" charset="0"/>
              </a:rPr>
              <a:t>one </a:t>
            </a:r>
            <a:r>
              <a:rPr lang="en-US" sz="3400" dirty="0" err="1" smtClean="0">
                <a:latin typeface="Times New Roman" pitchFamily="18" charset="0"/>
                <a:cs typeface="Times New Roman" pitchFamily="18" charset="0"/>
              </a:rPr>
              <a:t>σ</a:t>
            </a:r>
            <a:r>
              <a:rPr lang="en-US" sz="3400" dirty="0" smtClean="0">
                <a:latin typeface="Times New Roman" pitchFamily="18" charset="0"/>
                <a:cs typeface="Times New Roman" pitchFamily="18" charset="0"/>
              </a:rPr>
              <a:t> of </a:t>
            </a:r>
            <a:r>
              <a:rPr lang="en-US" sz="3400" dirty="0">
                <a:latin typeface="Times New Roman" pitchFamily="18" charset="0"/>
                <a:cs typeface="Times New Roman" pitchFamily="18" charset="0"/>
              </a:rPr>
              <a:t>the mean.</a:t>
            </a:r>
          </a:p>
          <a:p>
            <a:pPr marL="454025" lvl="1" indent="-227013">
              <a:buNone/>
            </a:pP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95% of the distribution lies within </a:t>
            </a:r>
            <a:r>
              <a:rPr lang="en-US" sz="3600" dirty="0" smtClean="0"/>
              <a:t>± </a:t>
            </a:r>
            <a:r>
              <a:rPr lang="en-US" sz="3400" dirty="0" smtClean="0">
                <a:latin typeface="Times New Roman" pitchFamily="18" charset="0"/>
                <a:cs typeface="Times New Roman" pitchFamily="18" charset="0"/>
              </a:rPr>
              <a:t>two </a:t>
            </a:r>
            <a:r>
              <a:rPr lang="en-US" sz="3400" dirty="0" err="1" smtClean="0">
                <a:latin typeface="Times New Roman" pitchFamily="18" charset="0"/>
                <a:cs typeface="Times New Roman" pitchFamily="18" charset="0"/>
              </a:rPr>
              <a:t>σ</a:t>
            </a:r>
            <a:r>
              <a:rPr lang="en-US" sz="3400" dirty="0" smtClean="0">
                <a:latin typeface="Times New Roman" pitchFamily="18" charset="0"/>
                <a:cs typeface="Times New Roman" pitchFamily="18" charset="0"/>
              </a:rPr>
              <a:t> of </a:t>
            </a:r>
            <a:r>
              <a:rPr lang="en-US" sz="3400" dirty="0">
                <a:latin typeface="Times New Roman" pitchFamily="18" charset="0"/>
                <a:cs typeface="Times New Roman" pitchFamily="18" charset="0"/>
              </a:rPr>
              <a:t>the mean.</a:t>
            </a:r>
          </a:p>
          <a:p>
            <a:pPr marL="454025" lvl="1" indent="-227013">
              <a:buNone/>
            </a:pP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99.7% of the distribution lies within </a:t>
            </a:r>
            <a:r>
              <a:rPr lang="en-US" sz="3600" dirty="0" smtClean="0"/>
              <a:t>± </a:t>
            </a:r>
            <a:r>
              <a:rPr lang="en-US" sz="3400" dirty="0" smtClean="0">
                <a:latin typeface="Times New Roman" pitchFamily="18" charset="0"/>
                <a:cs typeface="Times New Roman" pitchFamily="18" charset="0"/>
              </a:rPr>
              <a:t>three </a:t>
            </a:r>
            <a:r>
              <a:rPr lang="en-US" sz="3400" dirty="0" err="1" smtClean="0">
                <a:latin typeface="Times New Roman" pitchFamily="18" charset="0"/>
                <a:cs typeface="Times New Roman" pitchFamily="18" charset="0"/>
              </a:rPr>
              <a:t>σ</a:t>
            </a:r>
            <a:r>
              <a:rPr lang="en-US" sz="3400" dirty="0" smtClean="0">
                <a:latin typeface="Times New Roman" pitchFamily="18" charset="0"/>
                <a:cs typeface="Times New Roman" pitchFamily="18" charset="0"/>
              </a:rPr>
              <a:t> of </a:t>
            </a:r>
            <a:r>
              <a:rPr lang="en-US" sz="3400" dirty="0">
                <a:latin typeface="Times New Roman" pitchFamily="18" charset="0"/>
                <a:cs typeface="Times New Roman" pitchFamily="18" charset="0"/>
              </a:rPr>
              <a:t>the mean.</a:t>
            </a:r>
          </a:p>
          <a:p>
            <a:pPr marL="457200" lvl="1" indent="0">
              <a:buNone/>
            </a:pPr>
            <a:endParaRPr lang="en-US" sz="3400" dirty="0" smtClean="0">
              <a:latin typeface="Times New Roman" pitchFamily="18" charset="0"/>
              <a:cs typeface="Times New Roman" pitchFamily="18" charset="0"/>
            </a:endParaRPr>
          </a:p>
          <a:p>
            <a:pPr marL="230188" lvl="1" indent="-3175">
              <a:buNone/>
            </a:pPr>
            <a:r>
              <a:rPr lang="en-US" sz="3400" dirty="0" smtClean="0">
                <a:latin typeface="Times New Roman" pitchFamily="18" charset="0"/>
                <a:cs typeface="Times New Roman" pitchFamily="18" charset="0"/>
              </a:rPr>
              <a:t>These </a:t>
            </a:r>
            <a:r>
              <a:rPr lang="en-US" sz="3400" dirty="0">
                <a:latin typeface="Times New Roman" pitchFamily="18" charset="0"/>
                <a:cs typeface="Times New Roman" pitchFamily="18" charset="0"/>
              </a:rPr>
              <a:t>percentages are known as the </a:t>
            </a:r>
            <a:r>
              <a:rPr lang="en-US" sz="3400" i="1" dirty="0" smtClean="0">
                <a:latin typeface="Times New Roman" pitchFamily="18" charset="0"/>
                <a:cs typeface="Times New Roman" pitchFamily="18" charset="0"/>
              </a:rPr>
              <a:t>empirical rule</a:t>
            </a:r>
            <a:r>
              <a:rPr lang="en-US" sz="3400" dirty="0" smtClean="0">
                <a:latin typeface="Times New Roman" pitchFamily="18" charset="0"/>
                <a:cs typeface="Times New Roman" pitchFamily="18" charset="0"/>
              </a:rPr>
              <a:t>. </a:t>
            </a:r>
          </a:p>
          <a:p>
            <a:pPr marL="3175" lvl="1" indent="-3175">
              <a:buNone/>
            </a:pPr>
            <a:endParaRPr lang="en-US" sz="3400" dirty="0" smtClean="0">
              <a:latin typeface="Times New Roman" pitchFamily="18" charset="0"/>
              <a:cs typeface="Times New Roman" pitchFamily="18" charset="0"/>
            </a:endParaRPr>
          </a:p>
          <a:p>
            <a:pPr marL="3175" lvl="1" indent="-3175">
              <a:buNone/>
            </a:pPr>
            <a:r>
              <a:rPr lang="en-US" sz="3400" dirty="0" smtClean="0">
                <a:latin typeface="Times New Roman"/>
                <a:cs typeface="Times New Roman"/>
              </a:rPr>
              <a:t>Example: Given a normal curve (i.e., a </a:t>
            </a:r>
            <a:r>
              <a:rPr lang="en-US" sz="3600" dirty="0" smtClean="0">
                <a:latin typeface="Times New Roman" pitchFamily="18" charset="0"/>
                <a:cs typeface="Times New Roman" pitchFamily="18" charset="0"/>
              </a:rPr>
              <a:t>density curve)</a:t>
            </a:r>
            <a:r>
              <a:rPr lang="en-US" sz="3400" dirty="0" smtClean="0">
                <a:latin typeface="Times New Roman"/>
                <a:cs typeface="Times New Roman"/>
              </a:rPr>
              <a:t>, if , μ = 10 and </a:t>
            </a:r>
            <a:r>
              <a:rPr lang="en-US" sz="3400" dirty="0" err="1" smtClean="0">
                <a:latin typeface="Times New Roman"/>
                <a:cs typeface="Times New Roman"/>
              </a:rPr>
              <a:t>σ</a:t>
            </a:r>
            <a:r>
              <a:rPr lang="en-US" sz="3400" dirty="0" smtClean="0">
                <a:latin typeface="Times New Roman"/>
                <a:cs typeface="Times New Roman"/>
              </a:rPr>
              <a:t> = 2, the probability that </a:t>
            </a:r>
            <a:r>
              <a:rPr lang="en-US" sz="3400" i="1" dirty="0" smtClean="0">
                <a:latin typeface="Times New Roman"/>
                <a:cs typeface="Times New Roman"/>
              </a:rPr>
              <a:t>x</a:t>
            </a:r>
            <a:r>
              <a:rPr lang="en-US" sz="3400" dirty="0" smtClean="0">
                <a:latin typeface="Times New Roman"/>
                <a:cs typeface="Times New Roman"/>
              </a:rPr>
              <a:t> is between 8 and 12 is .68. </a:t>
            </a:r>
            <a:endParaRPr lang="en-US" sz="3400" dirty="0">
              <a:latin typeface="Times New Roman"/>
              <a:cs typeface="Times New Roman"/>
            </a:endParaRPr>
          </a:p>
          <a:p>
            <a:pPr marL="3175" indent="-3175"/>
            <a:endParaRPr lang="en-US" sz="2000" dirty="0" smtClean="0">
              <a:latin typeface="Times New Roman"/>
              <a:cs typeface="Times New Roman"/>
            </a:endParaRPr>
          </a:p>
          <a:p>
            <a:pPr lvl="1"/>
            <a:endParaRPr lang="en-US" sz="1600" dirty="0">
              <a:latin typeface="Times New Roman" pitchFamily="18" charset="0"/>
              <a:cs typeface="Times New Roman" pitchFamily="18" charset="0"/>
            </a:endParaRPr>
          </a:p>
          <a:p>
            <a:pPr lvl="1"/>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48773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81000" y="76200"/>
            <a:ext cx="8305800" cy="715962"/>
          </a:xfrm>
        </p:spPr>
        <p:txBody>
          <a:bodyPr>
            <a:normAutofit/>
          </a:bodyPr>
          <a:lstStyle/>
          <a:p>
            <a:r>
              <a:rPr lang="en-US" altLang="en-US" sz="3200" dirty="0" err="1"/>
              <a:t>Chebyshev’s</a:t>
            </a:r>
            <a:r>
              <a:rPr lang="en-US" altLang="en-US" sz="3200" dirty="0"/>
              <a:t> </a:t>
            </a:r>
            <a:r>
              <a:rPr lang="en-US" altLang="en-US" sz="3200" dirty="0" smtClean="0"/>
              <a:t>Theorem</a:t>
            </a:r>
            <a:endParaRPr lang="en-US" sz="3200" dirty="0">
              <a:latin typeface="Times New Roman" pitchFamily="18" charset="0"/>
              <a:cs typeface="Times New Roman" pitchFamily="18" charset="0"/>
            </a:endParaRPr>
          </a:p>
        </p:txBody>
      </p:sp>
      <p:sp>
        <p:nvSpPr>
          <p:cNvPr id="11" name="Content Placeholder 2"/>
          <p:cNvSpPr>
            <a:spLocks noGrp="1"/>
          </p:cNvSpPr>
          <p:nvPr>
            <p:ph idx="1"/>
          </p:nvPr>
        </p:nvSpPr>
        <p:spPr>
          <a:xfrm>
            <a:off x="457200" y="1447800"/>
            <a:ext cx="8153400" cy="4953000"/>
          </a:xfrm>
        </p:spPr>
        <p:txBody>
          <a:bodyPr>
            <a:normAutofit/>
          </a:bodyPr>
          <a:lstStyle/>
          <a:p>
            <a:pPr marL="0" indent="0">
              <a:buNone/>
            </a:pPr>
            <a:r>
              <a:rPr lang="en-US" altLang="en-US" sz="2000" dirty="0" smtClean="0"/>
              <a:t>The empirical rule does not apply to distributions that are not normal or approximately normal.</a:t>
            </a:r>
          </a:p>
          <a:p>
            <a:pPr marL="0" indent="0">
              <a:buNone/>
            </a:pPr>
            <a:endParaRPr lang="en-US" altLang="en-US" sz="2000" dirty="0"/>
          </a:p>
          <a:p>
            <a:pPr marL="0" indent="0">
              <a:buNone/>
            </a:pPr>
            <a:r>
              <a:rPr lang="en-US" altLang="en-US" sz="2000" dirty="0" smtClean="0"/>
              <a:t>For all distributions (including non-normal distributions) </a:t>
            </a:r>
            <a:r>
              <a:rPr lang="en-US" altLang="en-US" sz="2000" dirty="0" err="1" smtClean="0"/>
              <a:t>Chebyshev’s</a:t>
            </a:r>
            <a:r>
              <a:rPr lang="en-US" altLang="en-US" sz="2000" dirty="0" smtClean="0"/>
              <a:t> theorem applies and states:</a:t>
            </a:r>
          </a:p>
          <a:p>
            <a:r>
              <a:rPr lang="en-US" altLang="en-US" sz="2000" dirty="0" smtClean="0"/>
              <a:t>At least </a:t>
            </a:r>
            <a:r>
              <a:rPr lang="en-US" altLang="en-US" sz="2000" dirty="0"/>
              <a:t>75% of all scores will fall within 2 standard deviations above and below the </a:t>
            </a:r>
            <a:r>
              <a:rPr lang="en-US" altLang="en-US" sz="2000" dirty="0" smtClean="0"/>
              <a:t>mean.</a:t>
            </a:r>
          </a:p>
          <a:p>
            <a:r>
              <a:rPr lang="en-US" altLang="en-US" sz="2000" dirty="0" smtClean="0"/>
              <a:t>At least </a:t>
            </a:r>
            <a:r>
              <a:rPr lang="en-US" altLang="en-US" sz="2000" dirty="0"/>
              <a:t>89% of all scores will fall within 3 standard deviations above and below the </a:t>
            </a:r>
            <a:r>
              <a:rPr lang="en-US" altLang="en-US" sz="2000" dirty="0" smtClean="0"/>
              <a:t>mean.</a:t>
            </a:r>
            <a:endParaRPr lang="en-US" altLang="en-US" sz="2000" dirty="0"/>
          </a:p>
          <a:p>
            <a:pPr marL="3175" indent="-3175"/>
            <a:endParaRPr lang="en-US" sz="2000" dirty="0" smtClean="0">
              <a:latin typeface="Times New Roman"/>
              <a:cs typeface="Times New Roman"/>
            </a:endParaRPr>
          </a:p>
          <a:p>
            <a:pPr lvl="1"/>
            <a:endParaRPr lang="en-US" sz="1600" dirty="0">
              <a:latin typeface="Times New Roman" pitchFamily="18" charset="0"/>
              <a:cs typeface="Times New Roman" pitchFamily="18" charset="0"/>
            </a:endParaRPr>
          </a:p>
          <a:p>
            <a:pPr lvl="1"/>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39595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571500" y="4021580"/>
            <a:ext cx="8153400" cy="2133600"/>
          </a:xfrm>
        </p:spPr>
        <p:txBody>
          <a:bodyPr>
            <a:normAutofit fontScale="92500" lnSpcReduction="10000"/>
          </a:bodyPr>
          <a:lstStyle/>
          <a:p>
            <a:pPr marL="0" indent="0" algn="ctr">
              <a:buNone/>
            </a:pPr>
            <a:r>
              <a:rPr lang="en-US" sz="2800" dirty="0" smtClean="0">
                <a:latin typeface="Times New Roman" pitchFamily="18" charset="0"/>
                <a:cs typeface="Times New Roman" pitchFamily="18" charset="0"/>
              </a:rPr>
              <a:t>When </a:t>
            </a:r>
            <a:r>
              <a:rPr lang="en-US" sz="2800" dirty="0">
                <a:latin typeface="Times New Roman" pitchFamily="18" charset="0"/>
                <a:cs typeface="Times New Roman" pitchFamily="18" charset="0"/>
              </a:rPr>
              <a:t>μ = 0 and </a:t>
            </a:r>
            <a:r>
              <a:rPr lang="en-US" sz="2800" dirty="0" err="1">
                <a:latin typeface="Times New Roman" pitchFamily="18" charset="0"/>
                <a:cs typeface="Times New Roman" pitchFamily="18" charset="0"/>
              </a:rPr>
              <a:t>σ</a:t>
            </a:r>
            <a:r>
              <a:rPr lang="en-US" sz="2800" dirty="0">
                <a:latin typeface="Times New Roman" pitchFamily="18" charset="0"/>
                <a:cs typeface="Times New Roman" pitchFamily="18" charset="0"/>
              </a:rPr>
              <a:t> = 1, the distribution is called the standard normal </a:t>
            </a:r>
            <a:r>
              <a:rPr lang="en-US" sz="2800" dirty="0" smtClean="0">
                <a:latin typeface="Times New Roman" pitchFamily="18" charset="0"/>
                <a:cs typeface="Times New Roman" pitchFamily="18" charset="0"/>
              </a:rPr>
              <a:t>distribution.</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34.1</a:t>
            </a:r>
            <a:r>
              <a:rPr lang="en-US" sz="2800" dirty="0">
                <a:latin typeface="Times New Roman" pitchFamily="18" charset="0"/>
                <a:cs typeface="Times New Roman" pitchFamily="18" charset="0"/>
              </a:rPr>
              <a:t>% of the occurrences will fall between </a:t>
            </a:r>
            <a:r>
              <a:rPr lang="en-US" sz="2800" dirty="0" smtClean="0">
                <a:latin typeface="Times New Roman" pitchFamily="18" charset="0"/>
                <a:cs typeface="Times New Roman" pitchFamily="18" charset="0"/>
              </a:rPr>
              <a:t>0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1</a:t>
            </a:r>
          </a:p>
          <a:p>
            <a:r>
              <a:rPr lang="en-US" sz="2800" dirty="0" smtClean="0">
                <a:latin typeface="Times New Roman" pitchFamily="18" charset="0"/>
                <a:cs typeface="Times New Roman" pitchFamily="18" charset="0"/>
              </a:rPr>
              <a:t>13.6</a:t>
            </a:r>
            <a:r>
              <a:rPr lang="en-US" sz="2800" dirty="0">
                <a:latin typeface="Times New Roman" pitchFamily="18" charset="0"/>
                <a:cs typeface="Times New Roman" pitchFamily="18" charset="0"/>
              </a:rPr>
              <a:t>% of the occurrences will fall between </a:t>
            </a:r>
            <a:r>
              <a:rPr lang="en-US" sz="2800" dirty="0" smtClean="0">
                <a:latin typeface="Times New Roman" pitchFamily="18" charset="0"/>
                <a:cs typeface="Times New Roman" pitchFamily="18" charset="0"/>
              </a:rPr>
              <a:t>1 </a:t>
            </a:r>
            <a:r>
              <a:rPr lang="en-US" sz="2800" dirty="0">
                <a:latin typeface="Times New Roman" pitchFamily="18" charset="0"/>
                <a:cs typeface="Times New Roman" pitchFamily="18" charset="0"/>
              </a:rPr>
              <a:t>&amp; </a:t>
            </a:r>
            <a:r>
              <a:rPr lang="en-US" sz="2800" dirty="0" smtClean="0">
                <a:latin typeface="Times New Roman" pitchFamily="18" charset="0"/>
                <a:cs typeface="Times New Roman" pitchFamily="18" charset="0"/>
              </a:rPr>
              <a:t>2</a:t>
            </a:r>
          </a:p>
          <a:p>
            <a:r>
              <a:rPr lang="en-US" sz="2800" dirty="0" smtClean="0">
                <a:latin typeface="Times New Roman" pitchFamily="18" charset="0"/>
                <a:cs typeface="Times New Roman" pitchFamily="18" charset="0"/>
              </a:rPr>
              <a:t>2.15</a:t>
            </a:r>
            <a:r>
              <a:rPr lang="en-US" sz="2800" dirty="0">
                <a:latin typeface="Times New Roman" pitchFamily="18" charset="0"/>
                <a:cs typeface="Times New Roman" pitchFamily="18" charset="0"/>
              </a:rPr>
              <a:t>% of the occurrences will fall between </a:t>
            </a:r>
            <a:r>
              <a:rPr lang="en-US" sz="2800" dirty="0" smtClean="0">
                <a:latin typeface="Times New Roman" pitchFamily="18" charset="0"/>
                <a:cs typeface="Times New Roman" pitchFamily="18" charset="0"/>
              </a:rPr>
              <a:t>2 </a:t>
            </a:r>
            <a:r>
              <a:rPr lang="en-US" sz="2800" dirty="0">
                <a:latin typeface="Times New Roman" pitchFamily="18" charset="0"/>
                <a:cs typeface="Times New Roman" pitchFamily="18" charset="0"/>
              </a:rPr>
              <a:t>&amp; </a:t>
            </a:r>
            <a:r>
              <a:rPr lang="en-US" sz="2800" dirty="0" smtClean="0">
                <a:latin typeface="Times New Roman" pitchFamily="18" charset="0"/>
                <a:cs typeface="Times New Roman" pitchFamily="18" charset="0"/>
              </a:rPr>
              <a:t>3</a:t>
            </a:r>
            <a:endParaRPr lang="en-US" sz="1600" dirty="0">
              <a:latin typeface="Times New Roman" pitchFamily="18" charset="0"/>
              <a:cs typeface="Times New Roman" pitchFamily="18" charset="0"/>
            </a:endParaRPr>
          </a:p>
          <a:p>
            <a:pPr lvl="1"/>
            <a:endParaRPr lang="en-US" sz="1600" dirty="0" smtClean="0">
              <a:latin typeface="Times New Roman" pitchFamily="18" charset="0"/>
              <a:cs typeface="Times New Roman" pitchFamily="18" charset="0"/>
            </a:endParaRPr>
          </a:p>
        </p:txBody>
      </p:sp>
      <p:pic>
        <p:nvPicPr>
          <p:cNvPr id="15" name="Picture 14" descr="standard normal distribu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0"/>
            <a:ext cx="6248400" cy="3285378"/>
          </a:xfrm>
          <a:prstGeom prst="rect">
            <a:avLst/>
          </a:prstGeom>
        </p:spPr>
      </p:pic>
    </p:spTree>
    <p:extLst>
      <p:ext uri="{BB962C8B-B14F-4D97-AF65-F5344CB8AC3E}">
        <p14:creationId xmlns:p14="http://schemas.microsoft.com/office/powerpoint/2010/main" val="2504506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dirty="0" err="1" smtClean="0">
                <a:latin typeface="Times New Roman" pitchFamily="18" charset="0"/>
                <a:cs typeface="Times New Roman" pitchFamily="18" charset="0"/>
              </a:rPr>
              <a:t>Univariate</a:t>
            </a:r>
            <a:r>
              <a:rPr lang="en-US" sz="3200" dirty="0" smtClean="0">
                <a:latin typeface="Times New Roman" pitchFamily="18" charset="0"/>
                <a:cs typeface="Times New Roman" pitchFamily="18" charset="0"/>
              </a:rPr>
              <a:t> Normality</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838200"/>
            <a:ext cx="8153400" cy="5562600"/>
          </a:xfrm>
        </p:spPr>
        <p:txBody>
          <a:bodyPr>
            <a:noAutofit/>
          </a:bodyPr>
          <a:lstStyle/>
          <a:p>
            <a:r>
              <a:rPr lang="en-US" sz="2000" dirty="0" err="1"/>
              <a:t>Univariate</a:t>
            </a:r>
            <a:r>
              <a:rPr lang="en-US" sz="2000" dirty="0"/>
              <a:t> refers to one </a:t>
            </a:r>
            <a:r>
              <a:rPr lang="en-US" sz="2000" dirty="0" smtClean="0"/>
              <a:t>variable. Normality </a:t>
            </a:r>
            <a:r>
              <a:rPr lang="en-US" sz="2000" dirty="0"/>
              <a:t>refers to the shape of a variable’s </a:t>
            </a:r>
            <a:r>
              <a:rPr lang="en-US" sz="2000" dirty="0" smtClean="0"/>
              <a:t>frequency distribution</a:t>
            </a:r>
            <a:r>
              <a:rPr lang="en-US" sz="2000" dirty="0"/>
              <a:t>. </a:t>
            </a:r>
            <a:endParaRPr lang="en-US" sz="2000" dirty="0" smtClean="0"/>
          </a:p>
          <a:p>
            <a:pPr lvl="1"/>
            <a:r>
              <a:rPr lang="en-US" sz="2000" dirty="0"/>
              <a:t>S</a:t>
            </a:r>
            <a:r>
              <a:rPr lang="en-US" sz="2000" dirty="0" smtClean="0"/>
              <a:t>ymmetrical </a:t>
            </a:r>
            <a:r>
              <a:rPr lang="en-US" sz="2000" dirty="0"/>
              <a:t>and shaped like a bell-curve. </a:t>
            </a:r>
            <a:endParaRPr lang="en-US" sz="2000" dirty="0" smtClean="0"/>
          </a:p>
          <a:p>
            <a:r>
              <a:rPr lang="en-US" sz="2000" dirty="0" smtClean="0"/>
              <a:t>Parametric </a:t>
            </a:r>
            <a:r>
              <a:rPr lang="en-US" sz="2000" dirty="0"/>
              <a:t>tests assume </a:t>
            </a:r>
            <a:r>
              <a:rPr lang="en-US" sz="2000" dirty="0" smtClean="0"/>
              <a:t>normality.</a:t>
            </a:r>
          </a:p>
          <a:p>
            <a:pPr lvl="1"/>
            <a:r>
              <a:rPr lang="en-US" sz="2000" dirty="0"/>
              <a:t>T</a:t>
            </a:r>
            <a:r>
              <a:rPr lang="en-US" sz="2000" dirty="0" smtClean="0"/>
              <a:t>he dependent variable (DV) is approximately </a:t>
            </a:r>
            <a:r>
              <a:rPr lang="en-US" sz="2000" dirty="0"/>
              <a:t>normally </a:t>
            </a:r>
            <a:r>
              <a:rPr lang="en-US" sz="2000" dirty="0" smtClean="0"/>
              <a:t>distributed.</a:t>
            </a:r>
          </a:p>
          <a:p>
            <a:r>
              <a:rPr lang="en-US" sz="2000" dirty="0"/>
              <a:t>The perfectly normal </a:t>
            </a:r>
            <a:r>
              <a:rPr lang="en-US" sz="2000" dirty="0" err="1"/>
              <a:t>univariate</a:t>
            </a:r>
            <a:r>
              <a:rPr lang="en-US" sz="2000" dirty="0"/>
              <a:t> distribution has standardized kurtosis and </a:t>
            </a:r>
            <a:r>
              <a:rPr lang="en-US" sz="2000" dirty="0" err="1"/>
              <a:t>skewness</a:t>
            </a:r>
            <a:r>
              <a:rPr lang="en-US" sz="2000" dirty="0"/>
              <a:t> statistics equal to </a:t>
            </a:r>
            <a:r>
              <a:rPr lang="en-US" sz="2000" dirty="0" smtClean="0"/>
              <a:t>zero</a:t>
            </a:r>
            <a:r>
              <a:rPr lang="en-US" sz="2000" dirty="0"/>
              <a:t> </a:t>
            </a:r>
            <a:r>
              <a:rPr lang="en-US" sz="2000" dirty="0" smtClean="0"/>
              <a:t>and mean = mode = median</a:t>
            </a:r>
          </a:p>
          <a:p>
            <a:r>
              <a:rPr lang="en-US" sz="2000" dirty="0" smtClean="0"/>
              <a:t>The </a:t>
            </a:r>
            <a:r>
              <a:rPr lang="en-US" sz="2000" dirty="0"/>
              <a:t>assumption of </a:t>
            </a:r>
            <a:r>
              <a:rPr lang="en-US" sz="2000" dirty="0" err="1" smtClean="0"/>
              <a:t>univariate</a:t>
            </a:r>
            <a:r>
              <a:rPr lang="en-US" sz="2000" dirty="0" smtClean="0"/>
              <a:t> normality </a:t>
            </a:r>
            <a:r>
              <a:rPr lang="en-US" sz="2000" dirty="0"/>
              <a:t>does not require a perfectly normal shape. </a:t>
            </a:r>
            <a:endParaRPr lang="en-US" sz="2000" dirty="0" smtClean="0"/>
          </a:p>
          <a:p>
            <a:pPr lvl="1"/>
            <a:r>
              <a:rPr lang="en-US" sz="2000" dirty="0" smtClean="0"/>
              <a:t>Many </a:t>
            </a:r>
            <a:r>
              <a:rPr lang="en-US" sz="2000" dirty="0"/>
              <a:t>parametric </a:t>
            </a:r>
            <a:r>
              <a:rPr lang="en-US" sz="2000" dirty="0" smtClean="0"/>
              <a:t>procedures, </a:t>
            </a:r>
            <a:r>
              <a:rPr lang="en-US" sz="2000" dirty="0"/>
              <a:t>e.g., one-way </a:t>
            </a:r>
            <a:r>
              <a:rPr lang="en-US" sz="2000" dirty="0" smtClean="0"/>
              <a:t>ANOVA, </a:t>
            </a:r>
            <a:r>
              <a:rPr lang="en-US" sz="2000" dirty="0"/>
              <a:t>are robust in the face of light to moderate departures from </a:t>
            </a:r>
            <a:r>
              <a:rPr lang="en-US" sz="2000" dirty="0" smtClean="0"/>
              <a:t>normality. </a:t>
            </a:r>
            <a:endParaRPr lang="en-US" sz="20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98302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latin typeface="Times New Roman" pitchFamily="18" charset="0"/>
                <a:cs typeface="Times New Roman" pitchFamily="18" charset="0"/>
              </a:rPr>
              <a:t>Procedures</a:t>
            </a:r>
            <a:endParaRPr lang="en-US" sz="1800" dirty="0">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nvPr>
        </p:nvGraphicFramePr>
        <p:xfrm>
          <a:off x="533400" y="990600"/>
          <a:ext cx="8153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1521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smtClean="0">
                <a:latin typeface="Times New Roman" pitchFamily="18" charset="0"/>
                <a:cs typeface="Times New Roman" pitchFamily="18" charset="0"/>
              </a:rPr>
              <a:t>Copyright 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sp>
        <p:nvSpPr>
          <p:cNvPr id="11" name="TextBox 10"/>
          <p:cNvSpPr txBox="1"/>
          <p:nvPr/>
        </p:nvSpPr>
        <p:spPr>
          <a:xfrm>
            <a:off x="5029200" y="1355467"/>
            <a:ext cx="3962400" cy="1200329"/>
          </a:xfrm>
          <a:prstGeom prst="rect">
            <a:avLst/>
          </a:prstGeom>
          <a:solidFill>
            <a:srgbClr val="001667"/>
          </a:solidFill>
        </p:spPr>
        <p:txBody>
          <a:bodyPr wrap="square" rtlCol="0">
            <a:spAutoFit/>
          </a:bodyPr>
          <a:lstStyle/>
          <a:p>
            <a:pPr algn="ctr"/>
            <a:r>
              <a:rPr lang="en-US" dirty="0" smtClean="0"/>
              <a:t> Open the dataset </a:t>
            </a:r>
            <a:r>
              <a:rPr lang="en-US" i="1" dirty="0" smtClean="0"/>
              <a:t>Computer </a:t>
            </a:r>
            <a:r>
              <a:rPr lang="en-US" i="1" dirty="0" err="1" smtClean="0"/>
              <a:t>Anxiety.xlsx</a:t>
            </a:r>
            <a:r>
              <a:rPr lang="en-US" dirty="0" smtClean="0"/>
              <a:t>.</a:t>
            </a:r>
          </a:p>
          <a:p>
            <a:pPr algn="ctr"/>
            <a:r>
              <a:rPr lang="en-US" dirty="0" smtClean="0"/>
              <a:t>Click the worksheet Charts tab (at the bottom of the worksheet).  </a:t>
            </a:r>
          </a:p>
        </p:txBody>
      </p:sp>
      <p:sp>
        <p:nvSpPr>
          <p:cNvPr id="12" name="TextBox 11"/>
          <p:cNvSpPr txBox="1"/>
          <p:nvPr/>
        </p:nvSpPr>
        <p:spPr>
          <a:xfrm>
            <a:off x="5181600" y="2796422"/>
            <a:ext cx="3886200" cy="646331"/>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2"/>
              </a:rPr>
              <a:t>http://www.watertreepress.com/stats</a:t>
            </a:r>
            <a:endParaRPr lang="en-US" dirty="0" smtClean="0">
              <a:solidFill>
                <a:srgbClr val="001667"/>
              </a:solidFill>
            </a:endParaRPr>
          </a:p>
        </p:txBody>
      </p:sp>
      <p:sp>
        <p:nvSpPr>
          <p:cNvPr id="13" name="Oval 12"/>
          <p:cNvSpPr/>
          <p:nvPr/>
        </p:nvSpPr>
        <p:spPr>
          <a:xfrm>
            <a:off x="2590800" y="6248400"/>
            <a:ext cx="762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81600" y="3844559"/>
            <a:ext cx="3886200" cy="923330"/>
          </a:xfrm>
          <a:prstGeom prst="rect">
            <a:avLst/>
          </a:prstGeom>
          <a:solidFill>
            <a:srgbClr val="001667"/>
          </a:solidFill>
        </p:spPr>
        <p:txBody>
          <a:bodyPr wrap="square" rtlCol="0">
            <a:spAutoFit/>
          </a:bodyPr>
          <a:lstStyle/>
          <a:p>
            <a:pPr algn="ctr"/>
            <a:r>
              <a:rPr lang="en-US" dirty="0" smtClean="0"/>
              <a:t>TASK</a:t>
            </a:r>
          </a:p>
          <a:p>
            <a:pPr algn="ctr"/>
            <a:r>
              <a:rPr lang="en-US" dirty="0" smtClean="0"/>
              <a:t>Evaluate computer confidence posttest (comconf2) for </a:t>
            </a:r>
            <a:r>
              <a:rPr lang="en-US" dirty="0" err="1" smtClean="0"/>
              <a:t>univariate</a:t>
            </a:r>
            <a:r>
              <a:rPr lang="en-US" dirty="0" smtClean="0"/>
              <a:t> normality.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55467"/>
            <a:ext cx="4648200" cy="2920708"/>
          </a:xfrm>
          <a:prstGeom prst="rect">
            <a:avLst/>
          </a:prstGeom>
        </p:spPr>
      </p:pic>
      <p:sp>
        <p:nvSpPr>
          <p:cNvPr id="5" name="TextBox 4"/>
          <p:cNvSpPr txBox="1"/>
          <p:nvPr/>
        </p:nvSpPr>
        <p:spPr>
          <a:xfrm>
            <a:off x="609600" y="304800"/>
            <a:ext cx="7772400" cy="584775"/>
          </a:xfrm>
          <a:prstGeom prst="rect">
            <a:avLst/>
          </a:prstGeom>
          <a:noFill/>
        </p:spPr>
        <p:txBody>
          <a:bodyPr wrap="square" rtlCol="0">
            <a:spAutoFit/>
          </a:bodyPr>
          <a:lstStyle/>
          <a:p>
            <a:pPr algn="ctr"/>
            <a:r>
              <a:rPr lang="en-US" sz="3200" dirty="0" smtClean="0"/>
              <a:t>Evaluating </a:t>
            </a:r>
            <a:r>
              <a:rPr lang="en-US" sz="3200" dirty="0" err="1" smtClean="0"/>
              <a:t>Univariate</a:t>
            </a:r>
            <a:r>
              <a:rPr lang="en-US" sz="3200" dirty="0" smtClean="0"/>
              <a:t> Normality</a:t>
            </a:r>
            <a:endParaRPr lang="en-US" sz="3200" dirty="0"/>
          </a:p>
        </p:txBody>
      </p:sp>
    </p:spTree>
    <p:extLst>
      <p:ext uri="{BB962C8B-B14F-4D97-AF65-F5344CB8AC3E}">
        <p14:creationId xmlns:p14="http://schemas.microsoft.com/office/powerpoint/2010/main" val="59645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TotalTime>
  <Words>1764</Words>
  <Application>Microsoft Macintosh PowerPoint</Application>
  <PresentationFormat>On-screen Show (4:3)</PresentationFormat>
  <Paragraphs>155</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Calibri</vt:lpstr>
      <vt:lpstr>Times New Roman</vt:lpstr>
      <vt:lpstr>Arial</vt:lpstr>
      <vt:lpstr>Office Theme</vt:lpstr>
      <vt:lpstr>Equation</vt:lpstr>
      <vt:lpstr>Statistical Fundamentals:  Using Microsoft Excel for Univariate and Bivariate Analysis Alfred P. Rovai</vt:lpstr>
      <vt:lpstr>Normal Curve</vt:lpstr>
      <vt:lpstr>Normal Curve</vt:lpstr>
      <vt:lpstr>Empirical Rule</vt:lpstr>
      <vt:lpstr>Chebyshev’s Theorem</vt:lpstr>
      <vt:lpstr>PowerPoint Presentation</vt:lpstr>
      <vt:lpstr>Univariate Normality</vt:lpstr>
      <vt:lpstr>Procedures</vt:lpstr>
      <vt:lpstr>PowerPoint Presentation</vt:lpstr>
      <vt:lpstr>Creating a Histogram</vt:lpstr>
      <vt:lpstr>Calculating Standard Coefficient of Skewness</vt:lpstr>
      <vt:lpstr>PowerPoint Presentation</vt:lpstr>
      <vt:lpstr>Calculating Standard Coefficient of Kurtosis</vt:lpstr>
      <vt:lpstr>PowerPoint Presentation</vt:lpstr>
      <vt:lpstr>Calculating Extreme Outliers</vt:lpstr>
      <vt:lpstr>PowerPoint Presentation</vt:lpstr>
      <vt:lpstr>Conducting the Kolmogorov-Smirnov Test</vt:lpstr>
      <vt:lpstr>Conclusion</vt:lpstr>
      <vt:lpstr>PowerPoint Presentation</vt:lpstr>
    </vt:vector>
  </TitlesOfParts>
  <Manager/>
  <Company>Watertree Press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Normal Curve and z-Scores</dc:title>
  <dc:subject/>
  <dc:creator>Alfred P. Rovai</dc:creator>
  <cp:keywords/>
  <dc:description/>
  <cp:lastModifiedBy>Fred Rovai</cp:lastModifiedBy>
  <cp:revision>195</cp:revision>
  <dcterms:created xsi:type="dcterms:W3CDTF">2013-06-04T13:30:25Z</dcterms:created>
  <dcterms:modified xsi:type="dcterms:W3CDTF">2015-10-22T14:24:41Z</dcterms:modified>
  <cp:category/>
</cp:coreProperties>
</file>